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Caveat"/>
      <p:regular r:id="rId17"/>
      <p:bold r:id="rId18"/>
    </p:embeddedFont>
    <p:embeddedFont>
      <p:font typeface="Playfair Display"/>
      <p:regular r:id="rId19"/>
      <p:bold r:id="rId20"/>
      <p:italic r:id="rId21"/>
      <p:boldItalic r:id="rId22"/>
    </p:embeddedFont>
    <p:embeddedFont>
      <p:font typeface="Lora"/>
      <p:regular r:id="rId23"/>
      <p:bold r:id="rId24"/>
      <p:italic r:id="rId25"/>
      <p:boldItalic r:id="rId26"/>
    </p:embeddedFont>
    <p:embeddedFont>
      <p:font typeface="Playfair Display ExtraBold"/>
      <p:bold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bold.fntdata"/><Relationship Id="rId22" Type="http://schemas.openxmlformats.org/officeDocument/2006/relationships/font" Target="fonts/PlayfairDisplay-boldItalic.fntdata"/><Relationship Id="rId21" Type="http://schemas.openxmlformats.org/officeDocument/2006/relationships/font" Target="fonts/PlayfairDisplay-italic.fntdata"/><Relationship Id="rId24" Type="http://schemas.openxmlformats.org/officeDocument/2006/relationships/font" Target="fonts/Lora-bold.fntdata"/><Relationship Id="rId23" Type="http://schemas.openxmlformats.org/officeDocument/2006/relationships/font" Target="fonts/Lor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ora-boldItalic.fntdata"/><Relationship Id="rId25" Type="http://schemas.openxmlformats.org/officeDocument/2006/relationships/font" Target="fonts/Lora-italic.fntdata"/><Relationship Id="rId28" Type="http://schemas.openxmlformats.org/officeDocument/2006/relationships/font" Target="fonts/PlayfairDisplayExtraBold-boldItalic.fntdata"/><Relationship Id="rId27" Type="http://schemas.openxmlformats.org/officeDocument/2006/relationships/font" Target="fonts/PlayfairDisplayExtra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Caveat-regular.fntdata"/><Relationship Id="rId16" Type="http://schemas.openxmlformats.org/officeDocument/2006/relationships/slide" Target="slides/slide11.xml"/><Relationship Id="rId19" Type="http://schemas.openxmlformats.org/officeDocument/2006/relationships/font" Target="fonts/PlayfairDisplay-regular.fntdata"/><Relationship Id="rId18" Type="http://schemas.openxmlformats.org/officeDocument/2006/relationships/font" Target="fonts/Cave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a4755ef8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a4755ef8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2a4755ef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2a4755ef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a4755ef8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2a4755ef8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a3d8eb0a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a3d8eb0a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a3d8eb0a7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a3d8eb0a7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a3d8eb0a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a3d8eb0a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a4755ef8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a4755ef8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a3d8eb0a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a3d8eb0a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8b67686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8b67686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a3d8eb0a7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2a3d8eb0a7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a3d8eb0a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a3d8eb0a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zato">
  <p:cSld name="AUTOLAYOUT">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13"/>
          <p:cNvGrpSpPr/>
          <p:nvPr/>
        </p:nvGrpSpPr>
        <p:grpSpPr>
          <a:xfrm>
            <a:off x="0" y="0"/>
            <a:ext cx="9144153" cy="5143624"/>
            <a:chOff x="-77" y="25"/>
            <a:chExt cx="9144153" cy="5143624"/>
          </a:xfrm>
        </p:grpSpPr>
        <p:sp>
          <p:nvSpPr>
            <p:cNvPr id="53" name="Google Shape;53;p13"/>
            <p:cNvSpPr/>
            <p:nvPr/>
          </p:nvSpPr>
          <p:spPr>
            <a:xfrm rot="-5400000">
              <a:off x="-47653" y="219061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rot="-5400000">
              <a:off x="-47653" y="304787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rot="-5400000">
              <a:off x="-47653" y="390514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rot="-5400000">
              <a:off x="-47653" y="47618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rot="-5400000">
              <a:off x="-47653" y="13334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rot="5400000">
              <a:off x="714198" y="176215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rot="-5400000">
              <a:off x="714322" y="219061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rot="5400000">
              <a:off x="714198" y="261942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rot="-5400000">
              <a:off x="714322" y="304787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rot="5400000">
              <a:off x="714198" y="347668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rot="-5400000">
              <a:off x="714322" y="390514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rot="5400000">
              <a:off x="714198" y="43339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rot="5400000">
              <a:off x="714198" y="4772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rot="-5400000">
              <a:off x="714322" y="47618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rot="5400000">
              <a:off x="714198" y="90499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rot="-5400000">
              <a:off x="714322" y="13334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rot="5400000">
              <a:off x="1476173" y="176215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rot="-5400000">
              <a:off x="1476296" y="219061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rot="5400000">
              <a:off x="1476173" y="261942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rot="-5400000">
              <a:off x="1476296" y="304787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rot="5400000">
              <a:off x="1476173" y="347668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rot="-5400000">
              <a:off x="1476296" y="390514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rot="5400000">
              <a:off x="1476173" y="43339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rot="5400000">
              <a:off x="1476173" y="4772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rot="-5400000">
              <a:off x="1476296" y="47618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rot="5400000">
              <a:off x="1476173" y="90499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rot="-5400000">
              <a:off x="1476296" y="13334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rot="5400000">
              <a:off x="2238147" y="176215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rot="-5400000">
              <a:off x="2238271" y="219061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rot="5400000">
              <a:off x="2238147" y="261942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rot="-5400000">
              <a:off x="2238271" y="304787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rot="5400000">
              <a:off x="2238147" y="347668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rot="-5400000">
              <a:off x="2238271" y="390514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rot="5400000">
              <a:off x="2238147" y="43339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rot="5400000">
              <a:off x="2238147" y="4772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rot="-5400000">
              <a:off x="2238271" y="47618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rot="5400000">
              <a:off x="2238147" y="90499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rot="-5400000">
              <a:off x="2238271" y="13334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rot="5400000">
              <a:off x="3000173" y="176215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rot="-5400000">
              <a:off x="3000297" y="219061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rot="5400000">
              <a:off x="3000173" y="261942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rot="-5400000">
              <a:off x="3000297" y="304787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rot="5400000">
              <a:off x="3000173" y="347668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rot="-5400000">
              <a:off x="3000297" y="390514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rot="5400000">
              <a:off x="3000173" y="43339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rot="5400000">
              <a:off x="3000173" y="4772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rot="-5400000">
              <a:off x="3000297" y="47618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rot="5400000">
              <a:off x="3000173" y="90499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rot="-5400000">
              <a:off x="3000297" y="13334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rot="5400000">
              <a:off x="3762251" y="176215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rot="-5400000">
              <a:off x="3762374" y="219061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rot="5400000">
              <a:off x="3762251" y="261942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rot="-5400000">
              <a:off x="3762374" y="304787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rot="5400000">
              <a:off x="3762251" y="347668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rot="-5400000">
              <a:off x="3762374" y="390514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rot="5400000">
              <a:off x="3762251" y="43339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rot="5400000">
              <a:off x="3762251" y="4772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rot="-5400000">
              <a:off x="3762374" y="47618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rot="5400000">
              <a:off x="3762251" y="90499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rot="-5400000">
              <a:off x="3762374" y="13334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rot="5400000">
              <a:off x="-47777" y="176215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7777" y="261942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rot="5400000">
              <a:off x="-47777" y="347668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rot="5400000">
              <a:off x="-47777" y="43339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rot="-5400000">
              <a:off x="166697" y="4548163"/>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rot="5400000">
              <a:off x="-47777" y="4772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rot="5400000">
              <a:off x="-47777" y="90499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flipH="1" rot="-5400000">
              <a:off x="166697" y="-166420"/>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rot="-5400000">
              <a:off x="928672" y="4548163"/>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flipH="1" rot="-5400000">
              <a:off x="928672" y="-166420"/>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rot="-5400000">
              <a:off x="1690646" y="4548163"/>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flipH="1" rot="-5400000">
              <a:off x="1690646" y="-166420"/>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rot="-5400000">
              <a:off x="2452621" y="4548163"/>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flipH="1" rot="-5400000">
              <a:off x="2452621" y="-166420"/>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rot="-5400000">
              <a:off x="3214647" y="4548163"/>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flipH="1" rot="-5400000">
              <a:off x="3214647" y="-166420"/>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rot="-5400000">
              <a:off x="3976724" y="4548163"/>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flipH="1" rot="-5400000">
              <a:off x="3976724" y="-166420"/>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rot="-5400000">
              <a:off x="4524349" y="219061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rot="-5400000">
              <a:off x="4524349" y="304787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524349" y="390514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4524349" y="47618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rot="-5400000">
              <a:off x="4524349" y="13334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5400000">
              <a:off x="5286200" y="176215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rot="-5400000">
              <a:off x="5286324" y="219061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400000">
              <a:off x="5286200" y="261942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rot="-5400000">
              <a:off x="5286324" y="304787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5286200" y="347668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rot="-5400000">
              <a:off x="5286324" y="390514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rot="5400000">
              <a:off x="5286200" y="43339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5286200" y="4772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rot="-5400000">
              <a:off x="5286324" y="47618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5400000">
              <a:off x="5286200" y="90499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rot="-5400000">
              <a:off x="5286324" y="13334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6048175" y="176215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rot="-5400000">
              <a:off x="6048298" y="219061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6048175" y="261942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rot="-5400000">
              <a:off x="6048298" y="304787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rot="5400000">
              <a:off x="6048175" y="347668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rot="-5400000">
              <a:off x="6048298" y="390514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rot="5400000">
              <a:off x="6048175" y="43339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rot="5400000">
              <a:off x="6048175" y="4772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rot="-5400000">
              <a:off x="6048298" y="47618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rot="5400000">
              <a:off x="6048175" y="90499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rot="-5400000">
              <a:off x="6048298" y="13334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rot="5400000">
              <a:off x="6810149" y="176215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rot="-5400000">
              <a:off x="6810273" y="219061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rot="5400000">
              <a:off x="6810149" y="261942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rot="-5400000">
              <a:off x="6810273" y="304787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rot="5400000">
              <a:off x="6810149" y="347668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rot="-5400000">
              <a:off x="6810273" y="390514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rot="5400000">
              <a:off x="6810149" y="43339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rot="5400000">
              <a:off x="6810149" y="4772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rot="-5400000">
              <a:off x="6810273" y="47618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rot="5400000">
              <a:off x="6810149" y="90499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rot="-5400000">
              <a:off x="6810273" y="13334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rot="5400000">
              <a:off x="7572175" y="176215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rot="-5400000">
              <a:off x="7572299" y="219061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rot="5400000">
              <a:off x="7572175" y="261942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rot="-5400000">
              <a:off x="7572299" y="304787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rot="5400000">
              <a:off x="7572175" y="347668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rot="-5400000">
              <a:off x="7572299" y="390514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rot="5400000">
              <a:off x="7572175" y="43339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rot="5400000">
              <a:off x="7572175" y="4772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rot="-5400000">
              <a:off x="7572299" y="47618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rot="5400000">
              <a:off x="7572175" y="90499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rot="-5400000">
              <a:off x="7572299" y="13334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rot="5400000">
              <a:off x="8334253" y="176215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rot="-5400000">
              <a:off x="8334377" y="219061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rot="5400000">
              <a:off x="8334253" y="261942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rot="-5400000">
              <a:off x="8334377" y="304787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rot="5400000">
              <a:off x="8334253" y="347668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rot="-5400000">
              <a:off x="8334377" y="390514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rot="5400000">
              <a:off x="8334253" y="43339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rot="5400000">
              <a:off x="8334253" y="4772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rot="-5400000">
              <a:off x="8334377" y="47618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rot="5400000">
              <a:off x="8334253" y="90499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rot="-5400000">
              <a:off x="8334377" y="13334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rot="5400000">
              <a:off x="4524225" y="176215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rot="5400000">
              <a:off x="4524225" y="261942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rot="5400000">
              <a:off x="4524225" y="3476684"/>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rot="5400000">
              <a:off x="4524225" y="4333949"/>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rot="-5400000">
              <a:off x="4738699" y="4548163"/>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rot="5400000">
              <a:off x="4524225" y="47725"/>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rot="5400000">
              <a:off x="4524225" y="904990"/>
              <a:ext cx="857400" cy="762000"/>
            </a:xfrm>
            <a:prstGeom prst="triangle">
              <a:avLst>
                <a:gd fmla="val 50000" name="adj"/>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flipH="1" rot="-5400000">
              <a:off x="4738699" y="-166420"/>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rot="-5400000">
              <a:off x="5500674" y="4548163"/>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flipH="1" rot="-5400000">
              <a:off x="5500674" y="-166420"/>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rot="-5400000">
              <a:off x="6262648" y="4548163"/>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flipH="1" rot="-5400000">
              <a:off x="6262648" y="-166420"/>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rot="-5400000">
              <a:off x="7024623" y="4548163"/>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flipH="1" rot="-5400000">
              <a:off x="7024623" y="-166420"/>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rot="-5400000">
              <a:off x="7786649" y="4548163"/>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flipH="1" rot="-5400000">
              <a:off x="7786649" y="-166420"/>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rot="-5400000">
              <a:off x="8548727" y="4548163"/>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flipH="1" rot="-5400000">
              <a:off x="8548727" y="-166420"/>
              <a:ext cx="428700" cy="762000"/>
            </a:xfrm>
            <a:prstGeom prst="rtTriangle">
              <a:avLst/>
            </a:prstGeom>
            <a:solidFill>
              <a:srgbClr val="B4A7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3"/>
          <p:cNvSpPr/>
          <p:nvPr/>
        </p:nvSpPr>
        <p:spPr>
          <a:xfrm>
            <a:off x="1527325" y="1290025"/>
            <a:ext cx="6089400" cy="256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txBox="1"/>
          <p:nvPr>
            <p:ph type="title"/>
          </p:nvPr>
        </p:nvSpPr>
        <p:spPr>
          <a:xfrm>
            <a:off x="1885350" y="1897113"/>
            <a:ext cx="5373300" cy="13494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None/>
              <a:defRPr b="1" sz="3200">
                <a:solidFill>
                  <a:srgbClr val="212121"/>
                </a:solidFill>
              </a:defRPr>
            </a:lvl1pPr>
            <a:lvl2pPr lvl="1" algn="ctr">
              <a:lnSpc>
                <a:spcPct val="100000"/>
              </a:lnSpc>
              <a:spcBef>
                <a:spcPts val="0"/>
              </a:spcBef>
              <a:spcAft>
                <a:spcPts val="0"/>
              </a:spcAft>
              <a:buNone/>
              <a:defRPr b="1" sz="3200">
                <a:solidFill>
                  <a:srgbClr val="212121"/>
                </a:solidFill>
              </a:defRPr>
            </a:lvl2pPr>
            <a:lvl3pPr lvl="2" algn="ctr">
              <a:lnSpc>
                <a:spcPct val="100000"/>
              </a:lnSpc>
              <a:spcBef>
                <a:spcPts val="0"/>
              </a:spcBef>
              <a:spcAft>
                <a:spcPts val="0"/>
              </a:spcAft>
              <a:buNone/>
              <a:defRPr b="1" sz="3200">
                <a:solidFill>
                  <a:srgbClr val="212121"/>
                </a:solidFill>
              </a:defRPr>
            </a:lvl3pPr>
            <a:lvl4pPr lvl="3" algn="ctr">
              <a:lnSpc>
                <a:spcPct val="100000"/>
              </a:lnSpc>
              <a:spcBef>
                <a:spcPts val="0"/>
              </a:spcBef>
              <a:spcAft>
                <a:spcPts val="0"/>
              </a:spcAft>
              <a:buNone/>
              <a:defRPr b="1" sz="3200">
                <a:solidFill>
                  <a:srgbClr val="212121"/>
                </a:solidFill>
              </a:defRPr>
            </a:lvl4pPr>
            <a:lvl5pPr lvl="4" algn="ctr">
              <a:lnSpc>
                <a:spcPct val="100000"/>
              </a:lnSpc>
              <a:spcBef>
                <a:spcPts val="0"/>
              </a:spcBef>
              <a:spcAft>
                <a:spcPts val="0"/>
              </a:spcAft>
              <a:buNone/>
              <a:defRPr b="1" sz="3200">
                <a:solidFill>
                  <a:srgbClr val="212121"/>
                </a:solidFill>
              </a:defRPr>
            </a:lvl5pPr>
            <a:lvl6pPr lvl="5" algn="ctr">
              <a:lnSpc>
                <a:spcPct val="100000"/>
              </a:lnSpc>
              <a:spcBef>
                <a:spcPts val="0"/>
              </a:spcBef>
              <a:spcAft>
                <a:spcPts val="0"/>
              </a:spcAft>
              <a:buNone/>
              <a:defRPr b="1" sz="3200">
                <a:solidFill>
                  <a:srgbClr val="212121"/>
                </a:solidFill>
              </a:defRPr>
            </a:lvl6pPr>
            <a:lvl7pPr lvl="6" algn="ctr">
              <a:lnSpc>
                <a:spcPct val="100000"/>
              </a:lnSpc>
              <a:spcBef>
                <a:spcPts val="0"/>
              </a:spcBef>
              <a:spcAft>
                <a:spcPts val="0"/>
              </a:spcAft>
              <a:buNone/>
              <a:defRPr b="1" sz="3200">
                <a:solidFill>
                  <a:srgbClr val="212121"/>
                </a:solidFill>
              </a:defRPr>
            </a:lvl7pPr>
            <a:lvl8pPr lvl="7" algn="ctr">
              <a:lnSpc>
                <a:spcPct val="100000"/>
              </a:lnSpc>
              <a:spcBef>
                <a:spcPts val="0"/>
              </a:spcBef>
              <a:spcAft>
                <a:spcPts val="0"/>
              </a:spcAft>
              <a:buNone/>
              <a:defRPr b="1" sz="3200">
                <a:solidFill>
                  <a:srgbClr val="212121"/>
                </a:solidFill>
              </a:defRPr>
            </a:lvl8pPr>
            <a:lvl9pPr lvl="8" algn="ctr">
              <a:lnSpc>
                <a:spcPct val="100000"/>
              </a:lnSpc>
              <a:spcBef>
                <a:spcPts val="0"/>
              </a:spcBef>
              <a:spcAft>
                <a:spcPts val="0"/>
              </a:spcAft>
              <a:buNone/>
              <a:defRPr b="1" sz="3200">
                <a:solidFill>
                  <a:srgbClr val="212121"/>
                </a:solidFill>
              </a:defRPr>
            </a:lvl9pPr>
          </a:lstStyle>
          <a:p/>
        </p:txBody>
      </p:sp>
      <p:sp>
        <p:nvSpPr>
          <p:cNvPr id="211" name="Google Shape;211;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jpg"/><Relationship Id="rId4" Type="http://schemas.openxmlformats.org/officeDocument/2006/relationships/image" Target="../media/image1.jpg"/><Relationship Id="rId5"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4.png"/><Relationship Id="rId5" Type="http://schemas.openxmlformats.org/officeDocument/2006/relationships/image" Target="../media/image10.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jpg"/><Relationship Id="rId5"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jpg"/><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9.jpg"/><Relationship Id="rId5"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4"/>
          <p:cNvSpPr txBox="1"/>
          <p:nvPr/>
        </p:nvSpPr>
        <p:spPr>
          <a:xfrm>
            <a:off x="2053650" y="1818800"/>
            <a:ext cx="5036700" cy="124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i="1" lang="it" sz="5500">
                <a:solidFill>
                  <a:schemeClr val="dk1"/>
                </a:solidFill>
                <a:latin typeface="Playfair Display ExtraBold"/>
                <a:ea typeface="Playfair Display ExtraBold"/>
                <a:cs typeface="Playfair Display ExtraBold"/>
                <a:sym typeface="Playfair Display ExtraBold"/>
              </a:rPr>
              <a:t>UDA - Latino </a:t>
            </a:r>
            <a:endParaRPr i="1" sz="5500">
              <a:solidFill>
                <a:schemeClr val="dk1"/>
              </a:solidFill>
              <a:latin typeface="Playfair Display ExtraBold"/>
              <a:ea typeface="Playfair Display ExtraBold"/>
              <a:cs typeface="Playfair Display ExtraBold"/>
              <a:sym typeface="Playfair Display ExtraBold"/>
            </a:endParaRPr>
          </a:p>
          <a:p>
            <a:pPr indent="0" lvl="0" marL="0" rtl="0" algn="l">
              <a:spcBef>
                <a:spcPts val="0"/>
              </a:spcBef>
              <a:spcAft>
                <a:spcPts val="0"/>
              </a:spcAft>
              <a:buNone/>
            </a:pPr>
            <a:r>
              <a:t/>
            </a:r>
            <a:endParaRPr/>
          </a:p>
        </p:txBody>
      </p:sp>
      <p:sp>
        <p:nvSpPr>
          <p:cNvPr id="217" name="Google Shape;217;p14"/>
          <p:cNvSpPr txBox="1"/>
          <p:nvPr/>
        </p:nvSpPr>
        <p:spPr>
          <a:xfrm>
            <a:off x="3367800" y="2688250"/>
            <a:ext cx="2408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it" sz="2800">
                <a:solidFill>
                  <a:schemeClr val="dk1"/>
                </a:solidFill>
                <a:latin typeface="Playfair Display"/>
                <a:ea typeface="Playfair Display"/>
                <a:cs typeface="Playfair Display"/>
                <a:sym typeface="Playfair Display"/>
              </a:rPr>
              <a:t>Classe IIB</a:t>
            </a:r>
            <a:endParaRPr b="1" sz="28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318" name="Shape 318"/>
        <p:cNvGrpSpPr/>
        <p:nvPr/>
      </p:nvGrpSpPr>
      <p:grpSpPr>
        <a:xfrm>
          <a:off x="0" y="0"/>
          <a:ext cx="0" cy="0"/>
          <a:chOff x="0" y="0"/>
          <a:chExt cx="0" cy="0"/>
        </a:xfrm>
      </p:grpSpPr>
      <p:sp>
        <p:nvSpPr>
          <p:cNvPr id="319" name="Google Shape;319;p23"/>
          <p:cNvSpPr txBox="1"/>
          <p:nvPr>
            <p:ph type="title"/>
          </p:nvPr>
        </p:nvSpPr>
        <p:spPr>
          <a:xfrm>
            <a:off x="311700" y="729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it" sz="3020">
                <a:latin typeface="Playfair Display"/>
                <a:ea typeface="Playfair Display"/>
                <a:cs typeface="Playfair Display"/>
                <a:sym typeface="Playfair Display"/>
              </a:rPr>
              <a:t> </a:t>
            </a:r>
            <a:r>
              <a:rPr b="1" i="1" lang="it" sz="1800" u="sng">
                <a:solidFill>
                  <a:srgbClr val="B45F06"/>
                </a:solidFill>
                <a:latin typeface="Lora"/>
                <a:ea typeface="Lora"/>
                <a:cs typeface="Lora"/>
                <a:sym typeface="Lora"/>
              </a:rPr>
              <a:t>POLITICA TRA IERI E OGGI</a:t>
            </a:r>
            <a:endParaRPr b="1" sz="3020">
              <a:latin typeface="Playfair Display"/>
              <a:ea typeface="Playfair Display"/>
              <a:cs typeface="Playfair Display"/>
              <a:sym typeface="Playfair Display"/>
            </a:endParaRPr>
          </a:p>
          <a:p>
            <a:pPr indent="0" lvl="0" marL="0" rtl="0" algn="ctr">
              <a:spcBef>
                <a:spcPts val="0"/>
              </a:spcBef>
              <a:spcAft>
                <a:spcPts val="0"/>
              </a:spcAft>
              <a:buSzPts val="990"/>
              <a:buNone/>
            </a:pPr>
            <a:r>
              <a:t/>
            </a:r>
            <a:endParaRPr b="1" sz="3020">
              <a:latin typeface="Playfair Display"/>
              <a:ea typeface="Playfair Display"/>
              <a:cs typeface="Playfair Display"/>
              <a:sym typeface="Playfair Display"/>
            </a:endParaRPr>
          </a:p>
        </p:txBody>
      </p:sp>
      <p:sp>
        <p:nvSpPr>
          <p:cNvPr id="320" name="Google Shape;320;p23"/>
          <p:cNvSpPr txBox="1"/>
          <p:nvPr>
            <p:ph idx="1" type="body"/>
          </p:nvPr>
        </p:nvSpPr>
        <p:spPr>
          <a:xfrm>
            <a:off x="411625" y="970800"/>
            <a:ext cx="1823100" cy="3201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it" sz="1200">
                <a:solidFill>
                  <a:schemeClr val="dk1"/>
                </a:solidFill>
                <a:latin typeface="Lora"/>
                <a:ea typeface="Lora"/>
                <a:cs typeface="Lora"/>
                <a:sym typeface="Lora"/>
              </a:rPr>
              <a:t>L’oligarchia è una forma di regime politico in cui il potere è posto nelle mani di pochi, i quali possiedono forze economiche o sociali. Chi governa lo Stato di oggi è invece legittimato dal popolo, mentre il principio di democrazia e sovranismo sono riconosciuti e disciplinati dalla Costituzione.</a:t>
            </a:r>
            <a:endParaRPr sz="1200">
              <a:solidFill>
                <a:schemeClr val="dk1"/>
              </a:solidFill>
              <a:latin typeface="Lora"/>
              <a:ea typeface="Lora"/>
              <a:cs typeface="Lora"/>
              <a:sym typeface="Lora"/>
            </a:endParaRPr>
          </a:p>
          <a:p>
            <a:pPr indent="0" lvl="0" marL="0" rtl="0" algn="ctr">
              <a:spcBef>
                <a:spcPts val="800"/>
              </a:spcBef>
              <a:spcAft>
                <a:spcPts val="1200"/>
              </a:spcAft>
              <a:buNone/>
            </a:pPr>
            <a:r>
              <a:t/>
            </a:r>
            <a:endParaRPr sz="1200">
              <a:solidFill>
                <a:schemeClr val="dk1"/>
              </a:solidFill>
              <a:latin typeface="Lora"/>
              <a:ea typeface="Lora"/>
              <a:cs typeface="Lora"/>
              <a:sym typeface="Lora"/>
            </a:endParaRPr>
          </a:p>
        </p:txBody>
      </p:sp>
      <p:sp>
        <p:nvSpPr>
          <p:cNvPr id="321" name="Google Shape;321;p23"/>
          <p:cNvSpPr txBox="1"/>
          <p:nvPr/>
        </p:nvSpPr>
        <p:spPr>
          <a:xfrm>
            <a:off x="2527500" y="815750"/>
            <a:ext cx="4054800" cy="1668000"/>
          </a:xfrm>
          <a:prstGeom prst="rect">
            <a:avLst/>
          </a:prstGeom>
          <a:noFill/>
          <a:ln>
            <a:noFill/>
          </a:ln>
        </p:spPr>
        <p:txBody>
          <a:bodyPr anchorCtr="0" anchor="t" bIns="91425" lIns="91425" spcFirstLastPara="1" rIns="91425" wrap="square" tIns="91425">
            <a:spAutoFit/>
          </a:bodyPr>
          <a:lstStyle/>
          <a:p>
            <a:pPr indent="0" lvl="0" marL="0" rtl="0" algn="ctr">
              <a:lnSpc>
                <a:spcPct val="107916"/>
              </a:lnSpc>
              <a:spcBef>
                <a:spcPts val="0"/>
              </a:spcBef>
              <a:spcAft>
                <a:spcPts val="0"/>
              </a:spcAft>
              <a:buClr>
                <a:schemeClr val="dk1"/>
              </a:buClr>
              <a:buSzPts val="1100"/>
              <a:buFont typeface="Arial"/>
              <a:buNone/>
            </a:pPr>
            <a:r>
              <a:rPr lang="it" sz="1200">
                <a:solidFill>
                  <a:schemeClr val="dk1"/>
                </a:solidFill>
                <a:latin typeface="Lora"/>
                <a:ea typeface="Lora"/>
                <a:cs typeface="Lora"/>
                <a:sym typeface="Lora"/>
              </a:rPr>
              <a:t>Come si evince dal discorso dell’imperatore Claudio del 48 d.C, Roma assume una politica di integrazione e romanizzazione nei confronti dei popoli stranieri. Oggi invece, essendo l’Italia uno stato di diritto che tutela ogni diversità e cultura, si preferisce una politica di inclusione.</a:t>
            </a:r>
            <a:endParaRPr sz="1200">
              <a:solidFill>
                <a:schemeClr val="dk1"/>
              </a:solidFill>
              <a:latin typeface="Lora"/>
              <a:ea typeface="Lora"/>
              <a:cs typeface="Lora"/>
              <a:sym typeface="Lora"/>
            </a:endParaRPr>
          </a:p>
          <a:p>
            <a:pPr indent="0" lvl="0" marL="0" rtl="0" algn="ctr">
              <a:spcBef>
                <a:spcPts val="800"/>
              </a:spcBef>
              <a:spcAft>
                <a:spcPts val="0"/>
              </a:spcAft>
              <a:buNone/>
            </a:pPr>
            <a:r>
              <a:t/>
            </a:r>
            <a:endParaRPr sz="1200">
              <a:latin typeface="Lora"/>
              <a:ea typeface="Lora"/>
              <a:cs typeface="Lora"/>
              <a:sym typeface="Lora"/>
            </a:endParaRPr>
          </a:p>
        </p:txBody>
      </p:sp>
      <p:sp>
        <p:nvSpPr>
          <p:cNvPr id="322" name="Google Shape;322;p23"/>
          <p:cNvSpPr txBox="1"/>
          <p:nvPr/>
        </p:nvSpPr>
        <p:spPr>
          <a:xfrm>
            <a:off x="6891100" y="958450"/>
            <a:ext cx="1823100" cy="3555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800"/>
              </a:spcAft>
              <a:buClr>
                <a:schemeClr val="dk1"/>
              </a:buClr>
              <a:buSzPts val="1100"/>
              <a:buFont typeface="Arial"/>
              <a:buNone/>
            </a:pPr>
            <a:r>
              <a:rPr lang="it" sz="1200">
                <a:solidFill>
                  <a:schemeClr val="dk1"/>
                </a:solidFill>
                <a:latin typeface="Lora"/>
                <a:ea typeface="Lora"/>
                <a:cs typeface="Lora"/>
                <a:sym typeface="Lora"/>
              </a:rPr>
              <a:t>Nella società romana, incentrata e fondata sul pater familias, le donne sono sottomesse a un ordine patriarcale ed escluse dalla politica. In Italia, dopo il passaggio alla Repubblica, le donne vedono lentamente riconosciuto il loro contributo alla società, fino ad oggi in cui la parità tra i sessi è un principio inaggirabile.</a:t>
            </a:r>
            <a:endParaRPr sz="1200">
              <a:solidFill>
                <a:schemeClr val="dk1"/>
              </a:solidFill>
              <a:latin typeface="Lora"/>
              <a:ea typeface="Lora"/>
              <a:cs typeface="Lora"/>
              <a:sym typeface="Lora"/>
            </a:endParaRPr>
          </a:p>
        </p:txBody>
      </p:sp>
      <p:sp>
        <p:nvSpPr>
          <p:cNvPr id="323" name="Google Shape;323;p23"/>
          <p:cNvSpPr txBox="1"/>
          <p:nvPr/>
        </p:nvSpPr>
        <p:spPr>
          <a:xfrm>
            <a:off x="5331300" y="4774200"/>
            <a:ext cx="3925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t" sz="1200">
                <a:latin typeface="Lora"/>
                <a:ea typeface="Lora"/>
                <a:cs typeface="Lora"/>
                <a:sym typeface="Lora"/>
              </a:rPr>
              <a:t>Adinolfi, Dragone, Maiolino, Rossi, Villari</a:t>
            </a:r>
            <a:endParaRPr i="1" sz="1200">
              <a:latin typeface="Lora"/>
              <a:ea typeface="Lora"/>
              <a:cs typeface="Lora"/>
              <a:sym typeface="Lora"/>
            </a:endParaRPr>
          </a:p>
        </p:txBody>
      </p:sp>
      <p:pic>
        <p:nvPicPr>
          <p:cNvPr id="324" name="Google Shape;324;p23"/>
          <p:cNvPicPr preferRelativeResize="0"/>
          <p:nvPr/>
        </p:nvPicPr>
        <p:blipFill>
          <a:blip r:embed="rId3">
            <a:alphaModFix/>
          </a:blip>
          <a:stretch>
            <a:fillRect/>
          </a:stretch>
        </p:blipFill>
        <p:spPr>
          <a:xfrm>
            <a:off x="2946725" y="2333000"/>
            <a:ext cx="3349749" cy="22331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4"/>
          <p:cNvSpPr txBox="1"/>
          <p:nvPr>
            <p:ph type="title"/>
          </p:nvPr>
        </p:nvSpPr>
        <p:spPr>
          <a:xfrm>
            <a:off x="1885350" y="1838800"/>
            <a:ext cx="5299800" cy="1477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Clr>
                <a:schemeClr val="dk1"/>
              </a:buClr>
              <a:buSzPts val="990"/>
              <a:buFont typeface="Arial"/>
              <a:buNone/>
            </a:pPr>
            <a:r>
              <a:rPr b="0" i="1" lang="it" sz="5500">
                <a:solidFill>
                  <a:schemeClr val="dk1"/>
                </a:solidFill>
                <a:latin typeface="Playfair Display ExtraBold"/>
                <a:ea typeface="Playfair Display ExtraBold"/>
                <a:cs typeface="Playfair Display ExtraBold"/>
                <a:sym typeface="Playfair Display ExtraBold"/>
              </a:rPr>
              <a:t>Grazie per l’attenzione!</a:t>
            </a:r>
            <a:endParaRPr b="0" i="1" sz="5500">
              <a:solidFill>
                <a:schemeClr val="dk1"/>
              </a:solidFill>
              <a:latin typeface="Playfair Display ExtraBold"/>
              <a:ea typeface="Playfair Display ExtraBold"/>
              <a:cs typeface="Playfair Display ExtraBold"/>
              <a:sym typeface="Playfair Display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221" name="Shape 221"/>
        <p:cNvGrpSpPr/>
        <p:nvPr/>
      </p:nvGrpSpPr>
      <p:grpSpPr>
        <a:xfrm>
          <a:off x="0" y="0"/>
          <a:ext cx="0" cy="0"/>
          <a:chOff x="0" y="0"/>
          <a:chExt cx="0" cy="0"/>
        </a:xfrm>
      </p:grpSpPr>
      <p:sp>
        <p:nvSpPr>
          <p:cNvPr id="222" name="Google Shape;222;p15"/>
          <p:cNvSpPr txBox="1"/>
          <p:nvPr>
            <p:ph idx="1" type="body"/>
          </p:nvPr>
        </p:nvSpPr>
        <p:spPr>
          <a:xfrm>
            <a:off x="152075" y="180725"/>
            <a:ext cx="3034200" cy="26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770"/>
              <a:buNone/>
            </a:pPr>
            <a:r>
              <a:rPr b="1" i="1" lang="it" u="sng">
                <a:solidFill>
                  <a:srgbClr val="A64D79"/>
                </a:solidFill>
                <a:latin typeface="Lora"/>
                <a:ea typeface="Lora"/>
                <a:cs typeface="Lora"/>
                <a:sym typeface="Lora"/>
              </a:rPr>
              <a:t>HECATE</a:t>
            </a:r>
            <a:endParaRPr b="1" i="1" u="sng">
              <a:solidFill>
                <a:srgbClr val="A64D79"/>
              </a:solidFill>
              <a:latin typeface="Lora"/>
              <a:ea typeface="Lora"/>
              <a:cs typeface="Lora"/>
              <a:sym typeface="Lora"/>
            </a:endParaRPr>
          </a:p>
          <a:p>
            <a:pPr indent="0" lvl="0" marL="0" rtl="0" algn="ctr">
              <a:spcBef>
                <a:spcPts val="1200"/>
              </a:spcBef>
              <a:spcAft>
                <a:spcPts val="0"/>
              </a:spcAft>
              <a:buSzPts val="770"/>
              <a:buNone/>
            </a:pPr>
            <a:r>
              <a:rPr lang="it" sz="1260">
                <a:solidFill>
                  <a:schemeClr val="dk1"/>
                </a:solidFill>
                <a:latin typeface="Lora"/>
                <a:ea typeface="Lora"/>
                <a:cs typeface="Lora"/>
                <a:sym typeface="Lora"/>
              </a:rPr>
              <a:t> Divinità delle ombre e dei fantasmi notturni e dea della magia e degli incantesimi, è una divinità psicopompa, in grado, cioè, di guidare le anime viaggiando liberamente tra il mondo degli uomini, degli dei e dei morti. È raffigurata come triplice e con natura bisessuata.</a:t>
            </a:r>
            <a:endParaRPr sz="1260">
              <a:solidFill>
                <a:schemeClr val="dk1"/>
              </a:solidFill>
              <a:latin typeface="Lora"/>
              <a:ea typeface="Lora"/>
              <a:cs typeface="Lora"/>
              <a:sym typeface="Lora"/>
            </a:endParaRPr>
          </a:p>
          <a:p>
            <a:pPr indent="0" lvl="0" marL="0" rtl="0" algn="ctr">
              <a:spcBef>
                <a:spcPts val="1200"/>
              </a:spcBef>
              <a:spcAft>
                <a:spcPts val="1200"/>
              </a:spcAft>
              <a:buSzPts val="770"/>
              <a:buNone/>
            </a:pPr>
            <a:r>
              <a:t/>
            </a:r>
            <a:endParaRPr sz="1260">
              <a:solidFill>
                <a:schemeClr val="dk1"/>
              </a:solidFill>
              <a:latin typeface="Lora"/>
              <a:ea typeface="Lora"/>
              <a:cs typeface="Lora"/>
              <a:sym typeface="Lora"/>
            </a:endParaRPr>
          </a:p>
        </p:txBody>
      </p:sp>
      <p:pic>
        <p:nvPicPr>
          <p:cNvPr id="223" name="Google Shape;223;p15"/>
          <p:cNvPicPr preferRelativeResize="0"/>
          <p:nvPr/>
        </p:nvPicPr>
        <p:blipFill>
          <a:blip r:embed="rId3">
            <a:alphaModFix/>
          </a:blip>
          <a:stretch>
            <a:fillRect/>
          </a:stretch>
        </p:blipFill>
        <p:spPr>
          <a:xfrm>
            <a:off x="762737" y="2666073"/>
            <a:ext cx="1812875" cy="2237350"/>
          </a:xfrm>
          <a:prstGeom prst="rect">
            <a:avLst/>
          </a:prstGeom>
          <a:noFill/>
          <a:ln>
            <a:noFill/>
          </a:ln>
        </p:spPr>
      </p:pic>
      <p:sp>
        <p:nvSpPr>
          <p:cNvPr id="224" name="Google Shape;224;p15"/>
          <p:cNvSpPr txBox="1"/>
          <p:nvPr/>
        </p:nvSpPr>
        <p:spPr>
          <a:xfrm>
            <a:off x="868271" y="-370708"/>
            <a:ext cx="66609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5" name="Google Shape;225;p15"/>
          <p:cNvSpPr txBox="1"/>
          <p:nvPr/>
        </p:nvSpPr>
        <p:spPr>
          <a:xfrm>
            <a:off x="3238913" y="103000"/>
            <a:ext cx="2828400" cy="2619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it" sz="1800" u="sng">
                <a:solidFill>
                  <a:srgbClr val="A64D79"/>
                </a:solidFill>
                <a:latin typeface="Lora"/>
                <a:ea typeface="Lora"/>
                <a:cs typeface="Lora"/>
                <a:sym typeface="Lora"/>
              </a:rPr>
              <a:t>MERCURIO</a:t>
            </a:r>
            <a:endParaRPr b="1" i="1" sz="1800" u="sng">
              <a:solidFill>
                <a:srgbClr val="A64D79"/>
              </a:solidFill>
              <a:latin typeface="Lora"/>
              <a:ea typeface="Lora"/>
              <a:cs typeface="Lora"/>
              <a:sym typeface="Lora"/>
            </a:endParaRPr>
          </a:p>
          <a:p>
            <a:pPr indent="0" lvl="0" marL="0" rtl="0" algn="ctr">
              <a:spcBef>
                <a:spcPts val="0"/>
              </a:spcBef>
              <a:spcAft>
                <a:spcPts val="0"/>
              </a:spcAft>
              <a:buNone/>
            </a:pPr>
            <a:r>
              <a:t/>
            </a:r>
            <a:endParaRPr b="1" i="1" sz="1250" u="sng">
              <a:solidFill>
                <a:srgbClr val="A64D79"/>
              </a:solidFill>
              <a:latin typeface="Lora"/>
              <a:ea typeface="Lora"/>
              <a:cs typeface="Lora"/>
              <a:sym typeface="Lora"/>
            </a:endParaRPr>
          </a:p>
          <a:p>
            <a:pPr indent="0" lvl="0" marL="0" rtl="0" algn="ctr">
              <a:spcBef>
                <a:spcPts val="0"/>
              </a:spcBef>
              <a:spcAft>
                <a:spcPts val="0"/>
              </a:spcAft>
              <a:buNone/>
            </a:pPr>
            <a:r>
              <a:rPr lang="it" sz="1250">
                <a:latin typeface="Lora"/>
                <a:ea typeface="Lora"/>
                <a:cs typeface="Lora"/>
                <a:sym typeface="Lora"/>
              </a:rPr>
              <a:t> Figlio di Zeus e della ninfa Maia, </a:t>
            </a:r>
            <a:r>
              <a:rPr lang="it" sz="1250">
                <a:latin typeface="Lora"/>
                <a:ea typeface="Lora"/>
                <a:cs typeface="Lora"/>
                <a:sym typeface="Lora"/>
              </a:rPr>
              <a:t>dotato</a:t>
            </a:r>
            <a:r>
              <a:rPr lang="it" sz="1250">
                <a:latin typeface="Lora"/>
                <a:ea typeface="Lora"/>
                <a:cs typeface="Lora"/>
                <a:sym typeface="Lora"/>
              </a:rPr>
              <a:t> di sorprendente </a:t>
            </a:r>
            <a:r>
              <a:rPr lang="it" sz="1250">
                <a:latin typeface="Lora"/>
                <a:ea typeface="Lora"/>
                <a:cs typeface="Lora"/>
                <a:sym typeface="Lora"/>
              </a:rPr>
              <a:t>velocità, è il messaggero degli dei. Dio protettore dei viaggi e dei viaggiatori, della comunicazione, dell’inganno, dei ladri, dei truffatori, dei bugiardi. È raffigurato spesso con ali ai piedi o sandali</a:t>
            </a:r>
            <a:r>
              <a:rPr lang="it" sz="1250">
                <a:latin typeface="Lora"/>
                <a:ea typeface="Lora"/>
                <a:cs typeface="Lora"/>
                <a:sym typeface="Lora"/>
              </a:rPr>
              <a:t> alati per la sua velocità.</a:t>
            </a:r>
            <a:endParaRPr sz="1250">
              <a:latin typeface="Lora"/>
              <a:ea typeface="Lora"/>
              <a:cs typeface="Lora"/>
              <a:sym typeface="Lora"/>
            </a:endParaRPr>
          </a:p>
          <a:p>
            <a:pPr indent="0" lvl="0" marL="0" rtl="0" algn="ctr">
              <a:spcBef>
                <a:spcPts val="0"/>
              </a:spcBef>
              <a:spcAft>
                <a:spcPts val="0"/>
              </a:spcAft>
              <a:buNone/>
            </a:pPr>
            <a:r>
              <a:t/>
            </a:r>
            <a:endParaRPr sz="1250">
              <a:latin typeface="Lora"/>
              <a:ea typeface="Lora"/>
              <a:cs typeface="Lora"/>
              <a:sym typeface="Lora"/>
            </a:endParaRPr>
          </a:p>
        </p:txBody>
      </p:sp>
      <p:sp>
        <p:nvSpPr>
          <p:cNvPr id="226" name="Google Shape;226;p15"/>
          <p:cNvSpPr txBox="1"/>
          <p:nvPr/>
        </p:nvSpPr>
        <p:spPr>
          <a:xfrm>
            <a:off x="6246500" y="180727"/>
            <a:ext cx="2611800" cy="2327700"/>
          </a:xfrm>
          <a:prstGeom prst="rect">
            <a:avLst/>
          </a:prstGeom>
          <a:noFill/>
          <a:ln>
            <a:noFill/>
          </a:ln>
        </p:spPr>
        <p:txBody>
          <a:bodyPr anchorCtr="0" anchor="t" bIns="91425" lIns="91425" spcFirstLastPara="1" rIns="91425" wrap="square" tIns="91425">
            <a:spAutoFit/>
          </a:bodyPr>
          <a:lstStyle/>
          <a:p>
            <a:pPr indent="0" lvl="0" marL="0" rtl="0" algn="ctr">
              <a:lnSpc>
                <a:spcPct val="107916"/>
              </a:lnSpc>
              <a:spcBef>
                <a:spcPts val="0"/>
              </a:spcBef>
              <a:spcAft>
                <a:spcPts val="0"/>
              </a:spcAft>
              <a:buNone/>
            </a:pPr>
            <a:r>
              <a:rPr b="1" i="1" lang="it" sz="1800" u="sng">
                <a:solidFill>
                  <a:srgbClr val="A64D79"/>
                </a:solidFill>
                <a:latin typeface="Lora"/>
                <a:ea typeface="Lora"/>
                <a:cs typeface="Lora"/>
                <a:sym typeface="Lora"/>
              </a:rPr>
              <a:t>RELIGIO</a:t>
            </a:r>
            <a:endParaRPr b="1" i="1" sz="1800" u="sng">
              <a:solidFill>
                <a:srgbClr val="A64D79"/>
              </a:solidFill>
              <a:latin typeface="Lora"/>
              <a:ea typeface="Lora"/>
              <a:cs typeface="Lora"/>
              <a:sym typeface="Lora"/>
            </a:endParaRPr>
          </a:p>
          <a:p>
            <a:pPr indent="0" lvl="0" marL="0" rtl="0" algn="ctr">
              <a:lnSpc>
                <a:spcPct val="115000"/>
              </a:lnSpc>
              <a:spcBef>
                <a:spcPts val="800"/>
              </a:spcBef>
              <a:spcAft>
                <a:spcPts val="800"/>
              </a:spcAft>
              <a:buNone/>
            </a:pPr>
            <a:r>
              <a:rPr lang="it" sz="1250">
                <a:solidFill>
                  <a:schemeClr val="dk1"/>
                </a:solidFill>
                <a:latin typeface="Lora"/>
                <a:ea typeface="Lora"/>
                <a:cs typeface="Lora"/>
                <a:sym typeface="Lora"/>
              </a:rPr>
              <a:t> E’ un vocabolo di incerta etimologia. Il verbo da cui deriva potrebbe significare unire o scegliere. Indica l’insieme dei comportamenti e riti nei confronti del divino, al quale Roma ha sempre dato molta importanza. </a:t>
            </a:r>
            <a:endParaRPr sz="1250">
              <a:solidFill>
                <a:schemeClr val="dk1"/>
              </a:solidFill>
              <a:latin typeface="Lora"/>
              <a:ea typeface="Lora"/>
              <a:cs typeface="Lora"/>
              <a:sym typeface="Lora"/>
            </a:endParaRPr>
          </a:p>
        </p:txBody>
      </p:sp>
      <p:pic>
        <p:nvPicPr>
          <p:cNvPr id="227" name="Google Shape;227;p15"/>
          <p:cNvPicPr preferRelativeResize="0"/>
          <p:nvPr/>
        </p:nvPicPr>
        <p:blipFill>
          <a:blip r:embed="rId4">
            <a:alphaModFix/>
          </a:blip>
          <a:stretch>
            <a:fillRect/>
          </a:stretch>
        </p:blipFill>
        <p:spPr>
          <a:xfrm>
            <a:off x="3746684" y="2666085"/>
            <a:ext cx="1812875" cy="2237343"/>
          </a:xfrm>
          <a:prstGeom prst="rect">
            <a:avLst/>
          </a:prstGeom>
          <a:noFill/>
          <a:ln>
            <a:noFill/>
          </a:ln>
        </p:spPr>
      </p:pic>
      <p:pic>
        <p:nvPicPr>
          <p:cNvPr id="228" name="Google Shape;228;p15"/>
          <p:cNvPicPr preferRelativeResize="0"/>
          <p:nvPr/>
        </p:nvPicPr>
        <p:blipFill rotWithShape="1">
          <a:blip r:embed="rId5">
            <a:alphaModFix/>
          </a:blip>
          <a:srcRect b="0" l="0" r="0" t="3679"/>
          <a:stretch/>
        </p:blipFill>
        <p:spPr>
          <a:xfrm>
            <a:off x="6246475" y="2571750"/>
            <a:ext cx="2611850" cy="2053650"/>
          </a:xfrm>
          <a:prstGeom prst="rect">
            <a:avLst/>
          </a:prstGeom>
          <a:noFill/>
          <a:ln>
            <a:noFill/>
          </a:ln>
        </p:spPr>
      </p:pic>
      <p:sp>
        <p:nvSpPr>
          <p:cNvPr id="229" name="Google Shape;229;p15"/>
          <p:cNvSpPr txBox="1"/>
          <p:nvPr/>
        </p:nvSpPr>
        <p:spPr>
          <a:xfrm>
            <a:off x="6981850" y="4809100"/>
            <a:ext cx="330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1000">
                <a:latin typeface="Lora"/>
                <a:ea typeface="Lora"/>
                <a:cs typeface="Lora"/>
                <a:sym typeface="Lora"/>
              </a:rPr>
              <a:t>Marotta, Santoro</a:t>
            </a:r>
            <a:r>
              <a:rPr i="1" lang="it" sz="1000">
                <a:latin typeface="Lora"/>
                <a:ea typeface="Lora"/>
                <a:cs typeface="Lora"/>
                <a:sym typeface="Lora"/>
              </a:rPr>
              <a:t>, Lepre Rosangela </a:t>
            </a:r>
            <a:endParaRPr i="1" sz="1000">
              <a:latin typeface="Lora"/>
              <a:ea typeface="Lora"/>
              <a:cs typeface="Lora"/>
              <a:sym typeface="Lor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33" name="Shape 233"/>
        <p:cNvGrpSpPr/>
        <p:nvPr/>
      </p:nvGrpSpPr>
      <p:grpSpPr>
        <a:xfrm>
          <a:off x="0" y="0"/>
          <a:ext cx="0" cy="0"/>
          <a:chOff x="0" y="0"/>
          <a:chExt cx="0" cy="0"/>
        </a:xfrm>
      </p:grpSpPr>
      <p:sp>
        <p:nvSpPr>
          <p:cNvPr id="234" name="Google Shape;234;p16"/>
          <p:cNvSpPr txBox="1"/>
          <p:nvPr>
            <p:ph idx="1" type="body"/>
          </p:nvPr>
        </p:nvSpPr>
        <p:spPr>
          <a:xfrm>
            <a:off x="2793725" y="147125"/>
            <a:ext cx="3277500" cy="25017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b="1" i="1" lang="it" u="sng">
                <a:solidFill>
                  <a:srgbClr val="BF9000"/>
                </a:solidFill>
                <a:latin typeface="Lora"/>
                <a:ea typeface="Lora"/>
                <a:cs typeface="Lora"/>
                <a:sym typeface="Lora"/>
              </a:rPr>
              <a:t>IUS</a:t>
            </a:r>
            <a:r>
              <a:rPr b="1" i="1" lang="it" sz="1300" u="sng">
                <a:solidFill>
                  <a:srgbClr val="BF9000"/>
                </a:solidFill>
                <a:latin typeface="Lora"/>
                <a:ea typeface="Lora"/>
                <a:cs typeface="Lora"/>
                <a:sym typeface="Lora"/>
              </a:rPr>
              <a:t> </a:t>
            </a:r>
            <a:endParaRPr sz="1300">
              <a:solidFill>
                <a:schemeClr val="dk1"/>
              </a:solidFill>
              <a:latin typeface="Lora"/>
              <a:ea typeface="Lora"/>
              <a:cs typeface="Lora"/>
              <a:sym typeface="Lora"/>
            </a:endParaRPr>
          </a:p>
          <a:p>
            <a:pPr indent="0" lvl="0" marL="0" rtl="0" algn="ctr">
              <a:lnSpc>
                <a:spcPct val="115000"/>
              </a:lnSpc>
              <a:spcBef>
                <a:spcPts val="1200"/>
              </a:spcBef>
              <a:spcAft>
                <a:spcPts val="1200"/>
              </a:spcAft>
              <a:buNone/>
            </a:pPr>
            <a:r>
              <a:rPr lang="it" sz="1300">
                <a:solidFill>
                  <a:schemeClr val="dk1"/>
                </a:solidFill>
                <a:latin typeface="Lora"/>
                <a:ea typeface="Lora"/>
                <a:cs typeface="Lora"/>
                <a:sym typeface="Lora"/>
              </a:rPr>
              <a:t>Il termine significa diritto, il complesso di norme che tende a una soluzione più giusta ed equa delle soluzioni giuridiche. Seguito da precise determinazioni, indica vari istituti presenti nel diritto romano.</a:t>
            </a:r>
            <a:endParaRPr sz="1300">
              <a:solidFill>
                <a:schemeClr val="dk1"/>
              </a:solidFill>
              <a:latin typeface="Lora"/>
              <a:ea typeface="Lora"/>
              <a:cs typeface="Lora"/>
              <a:sym typeface="Lora"/>
            </a:endParaRPr>
          </a:p>
        </p:txBody>
      </p:sp>
      <p:sp>
        <p:nvSpPr>
          <p:cNvPr id="235" name="Google Shape;235;p16"/>
          <p:cNvSpPr txBox="1"/>
          <p:nvPr/>
        </p:nvSpPr>
        <p:spPr>
          <a:xfrm>
            <a:off x="6032450" y="2428350"/>
            <a:ext cx="2925300" cy="2468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it" sz="1800" u="sng">
                <a:solidFill>
                  <a:srgbClr val="BF9000"/>
                </a:solidFill>
                <a:latin typeface="Lora"/>
                <a:ea typeface="Lora"/>
                <a:cs typeface="Lora"/>
                <a:sym typeface="Lora"/>
              </a:rPr>
              <a:t>LIBERTAS</a:t>
            </a:r>
            <a:r>
              <a:rPr lang="it" sz="1800">
                <a:solidFill>
                  <a:schemeClr val="dk2"/>
                </a:solidFill>
                <a:latin typeface="Lora"/>
                <a:ea typeface="Lora"/>
                <a:cs typeface="Lora"/>
                <a:sym typeface="Lora"/>
              </a:rPr>
              <a:t> </a:t>
            </a:r>
            <a:endParaRPr sz="1800">
              <a:solidFill>
                <a:schemeClr val="dk1"/>
              </a:solidFill>
              <a:latin typeface="Lora"/>
              <a:ea typeface="Lora"/>
              <a:cs typeface="Lora"/>
              <a:sym typeface="Lora"/>
            </a:endParaRPr>
          </a:p>
          <a:p>
            <a:pPr indent="0" lvl="0" marL="0" rtl="0" algn="ctr">
              <a:lnSpc>
                <a:spcPct val="115000"/>
              </a:lnSpc>
              <a:spcBef>
                <a:spcPts val="1200"/>
              </a:spcBef>
              <a:spcAft>
                <a:spcPts val="1200"/>
              </a:spcAft>
              <a:buNone/>
            </a:pPr>
            <a:r>
              <a:rPr lang="it" sz="1300">
                <a:solidFill>
                  <a:schemeClr val="dk1"/>
                </a:solidFill>
                <a:latin typeface="Lora"/>
                <a:ea typeface="Lora"/>
                <a:cs typeface="Lora"/>
                <a:sym typeface="Lora"/>
              </a:rPr>
              <a:t>C</a:t>
            </a:r>
            <a:r>
              <a:rPr lang="it" sz="1300">
                <a:solidFill>
                  <a:schemeClr val="dk1"/>
                </a:solidFill>
                <a:latin typeface="Lora"/>
                <a:ea typeface="Lora"/>
                <a:cs typeface="Lora"/>
                <a:sym typeface="Lora"/>
              </a:rPr>
              <a:t>ondizione di appartenenza a un organismo civile. È l’insieme di tutti i diritti politici e civili che spettano a un cittadino romano. È la diretta espressione della res publica, che introduce di conseguenza il consolato e più generalmente il sistema giuridico repubblicano.</a:t>
            </a:r>
            <a:endParaRPr sz="1300">
              <a:solidFill>
                <a:schemeClr val="dk1"/>
              </a:solidFill>
            </a:endParaRPr>
          </a:p>
        </p:txBody>
      </p:sp>
      <p:sp>
        <p:nvSpPr>
          <p:cNvPr id="236" name="Google Shape;236;p16"/>
          <p:cNvSpPr txBox="1"/>
          <p:nvPr/>
        </p:nvSpPr>
        <p:spPr>
          <a:xfrm>
            <a:off x="256575" y="2773500"/>
            <a:ext cx="3000000" cy="177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it" sz="1800" u="sng">
                <a:solidFill>
                  <a:srgbClr val="BF9000"/>
                </a:solidFill>
                <a:latin typeface="Lora"/>
                <a:ea typeface="Lora"/>
                <a:cs typeface="Lora"/>
                <a:sym typeface="Lora"/>
              </a:rPr>
              <a:t>LEX </a:t>
            </a:r>
            <a:endParaRPr sz="1800">
              <a:solidFill>
                <a:schemeClr val="dk1"/>
              </a:solidFill>
              <a:latin typeface="Lora"/>
              <a:ea typeface="Lora"/>
              <a:cs typeface="Lora"/>
              <a:sym typeface="Lora"/>
            </a:endParaRPr>
          </a:p>
          <a:p>
            <a:pPr indent="0" lvl="0" marL="0" rtl="0" algn="ctr">
              <a:lnSpc>
                <a:spcPct val="115000"/>
              </a:lnSpc>
              <a:spcBef>
                <a:spcPts val="1200"/>
              </a:spcBef>
              <a:spcAft>
                <a:spcPts val="1200"/>
              </a:spcAft>
              <a:buNone/>
            </a:pPr>
            <a:r>
              <a:rPr lang="it" sz="1300">
                <a:solidFill>
                  <a:schemeClr val="dk1"/>
                </a:solidFill>
                <a:latin typeface="Lora"/>
                <a:ea typeface="Lora"/>
                <a:cs typeface="Lora"/>
                <a:sym typeface="Lora"/>
              </a:rPr>
              <a:t> E’ una fonte speciale del diritto romano e consiste in una norma che il popolo dei comitia adotta, su proposta di un magistrato e su conferma del Senato.</a:t>
            </a:r>
            <a:endParaRPr sz="1300">
              <a:solidFill>
                <a:schemeClr val="dk1"/>
              </a:solidFill>
            </a:endParaRPr>
          </a:p>
        </p:txBody>
      </p:sp>
      <p:pic>
        <p:nvPicPr>
          <p:cNvPr id="237" name="Google Shape;237;p16"/>
          <p:cNvPicPr preferRelativeResize="0"/>
          <p:nvPr/>
        </p:nvPicPr>
        <p:blipFill rotWithShape="1">
          <a:blip r:embed="rId3">
            <a:alphaModFix/>
          </a:blip>
          <a:srcRect b="3838" l="4545" r="5809" t="3206"/>
          <a:stretch/>
        </p:blipFill>
        <p:spPr>
          <a:xfrm>
            <a:off x="3413513" y="2292244"/>
            <a:ext cx="2316962" cy="2604207"/>
          </a:xfrm>
          <a:prstGeom prst="rect">
            <a:avLst/>
          </a:prstGeom>
          <a:noFill/>
          <a:ln>
            <a:noFill/>
          </a:ln>
        </p:spPr>
      </p:pic>
      <p:pic>
        <p:nvPicPr>
          <p:cNvPr id="238" name="Google Shape;238;p16"/>
          <p:cNvPicPr preferRelativeResize="0"/>
          <p:nvPr/>
        </p:nvPicPr>
        <p:blipFill rotWithShape="1">
          <a:blip r:embed="rId4">
            <a:alphaModFix/>
          </a:blip>
          <a:srcRect b="2829" l="2837" r="0" t="3782"/>
          <a:stretch/>
        </p:blipFill>
        <p:spPr>
          <a:xfrm>
            <a:off x="354225" y="363612"/>
            <a:ext cx="2400300" cy="2068725"/>
          </a:xfrm>
          <a:prstGeom prst="rect">
            <a:avLst/>
          </a:prstGeom>
          <a:noFill/>
          <a:ln>
            <a:noFill/>
          </a:ln>
        </p:spPr>
      </p:pic>
      <p:pic>
        <p:nvPicPr>
          <p:cNvPr id="239" name="Google Shape;239;p16"/>
          <p:cNvPicPr preferRelativeResize="0"/>
          <p:nvPr/>
        </p:nvPicPr>
        <p:blipFill rotWithShape="1">
          <a:blip r:embed="rId5">
            <a:alphaModFix/>
          </a:blip>
          <a:srcRect b="-2670" l="4563" r="7338" t="2669"/>
          <a:stretch/>
        </p:blipFill>
        <p:spPr>
          <a:xfrm>
            <a:off x="6110413" y="304975"/>
            <a:ext cx="2769375" cy="1880325"/>
          </a:xfrm>
          <a:prstGeom prst="rect">
            <a:avLst/>
          </a:prstGeom>
          <a:noFill/>
          <a:ln>
            <a:noFill/>
          </a:ln>
        </p:spPr>
      </p:pic>
      <p:sp>
        <p:nvSpPr>
          <p:cNvPr id="240" name="Google Shape;240;p16"/>
          <p:cNvSpPr txBox="1"/>
          <p:nvPr/>
        </p:nvSpPr>
        <p:spPr>
          <a:xfrm>
            <a:off x="61800" y="4789500"/>
            <a:ext cx="3499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1100">
                <a:solidFill>
                  <a:schemeClr val="dk1"/>
                </a:solidFill>
                <a:latin typeface="Lora"/>
                <a:ea typeface="Lora"/>
                <a:cs typeface="Lora"/>
                <a:sym typeface="Lora"/>
              </a:rPr>
              <a:t>Ceravolo, Lecce, Lepre Giorgia</a:t>
            </a:r>
            <a:endParaRPr i="1" sz="1100">
              <a:solidFill>
                <a:schemeClr val="dk1"/>
              </a:solidFill>
              <a:latin typeface="Lora"/>
              <a:ea typeface="Lora"/>
              <a:cs typeface="Lora"/>
              <a:sym typeface="Lo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44" name="Shape 244"/>
        <p:cNvGrpSpPr/>
        <p:nvPr/>
      </p:nvGrpSpPr>
      <p:grpSpPr>
        <a:xfrm>
          <a:off x="0" y="0"/>
          <a:ext cx="0" cy="0"/>
          <a:chOff x="0" y="0"/>
          <a:chExt cx="0" cy="0"/>
        </a:xfrm>
      </p:grpSpPr>
      <p:sp>
        <p:nvSpPr>
          <p:cNvPr id="245" name="Google Shape;245;p17"/>
          <p:cNvSpPr txBox="1"/>
          <p:nvPr>
            <p:ph idx="1" type="body"/>
          </p:nvPr>
        </p:nvSpPr>
        <p:spPr>
          <a:xfrm>
            <a:off x="2915775" y="2899425"/>
            <a:ext cx="3227700" cy="2106300"/>
          </a:xfrm>
          <a:prstGeom prst="rect">
            <a:avLst/>
          </a:prstGeom>
        </p:spPr>
        <p:txBody>
          <a:bodyPr anchorCtr="0" anchor="t" bIns="91425" lIns="91425" spcFirstLastPara="1" rIns="91425" wrap="square" tIns="91425">
            <a:normAutofit fontScale="25000" lnSpcReduction="10000"/>
          </a:bodyPr>
          <a:lstStyle/>
          <a:p>
            <a:pPr indent="0" lvl="0" marL="0" rtl="0" algn="ctr">
              <a:lnSpc>
                <a:spcPct val="115000"/>
              </a:lnSpc>
              <a:spcBef>
                <a:spcPts val="1200"/>
              </a:spcBef>
              <a:spcAft>
                <a:spcPts val="0"/>
              </a:spcAft>
              <a:buClr>
                <a:schemeClr val="dk1"/>
              </a:buClr>
              <a:buSzPts val="275"/>
              <a:buFont typeface="Arial"/>
              <a:buNone/>
            </a:pPr>
            <a:r>
              <a:rPr b="1" i="1" lang="it" sz="7225" u="sng">
                <a:solidFill>
                  <a:srgbClr val="B45F06"/>
                </a:solidFill>
                <a:latin typeface="Lora"/>
                <a:ea typeface="Lora"/>
                <a:cs typeface="Lora"/>
                <a:sym typeface="Lora"/>
              </a:rPr>
              <a:t>SOCIETAS</a:t>
            </a:r>
            <a:endParaRPr b="1" i="1" sz="7225" u="sng">
              <a:solidFill>
                <a:srgbClr val="B45F06"/>
              </a:solidFill>
              <a:latin typeface="Lora"/>
              <a:ea typeface="Lora"/>
              <a:cs typeface="Lora"/>
              <a:sym typeface="Lora"/>
            </a:endParaRPr>
          </a:p>
          <a:p>
            <a:pPr indent="0" lvl="0" marL="0" rtl="0" algn="ctr">
              <a:lnSpc>
                <a:spcPct val="115000"/>
              </a:lnSpc>
              <a:spcBef>
                <a:spcPts val="1200"/>
              </a:spcBef>
              <a:spcAft>
                <a:spcPts val="0"/>
              </a:spcAft>
              <a:buClr>
                <a:schemeClr val="dk1"/>
              </a:buClr>
              <a:buSzPts val="275"/>
              <a:buFont typeface="Arial"/>
              <a:buNone/>
            </a:pPr>
            <a:r>
              <a:rPr lang="it" sz="4825">
                <a:solidFill>
                  <a:schemeClr val="dk1"/>
                </a:solidFill>
                <a:latin typeface="Lora"/>
                <a:ea typeface="Lora"/>
                <a:cs typeface="Lora"/>
                <a:sym typeface="Lora"/>
              </a:rPr>
              <a:t>Il termine societas ha un'accezione economica, se significa accordo tra due soggetti, militare, se indica un'alleanza, e politica, quando designa un contesto volto al bene comune.</a:t>
            </a:r>
            <a:endParaRPr sz="4825">
              <a:solidFill>
                <a:schemeClr val="dk1"/>
              </a:solidFill>
              <a:latin typeface="Lora"/>
              <a:ea typeface="Lora"/>
              <a:cs typeface="Lora"/>
              <a:sym typeface="Lora"/>
            </a:endParaRPr>
          </a:p>
          <a:p>
            <a:pPr indent="0" lvl="0" marL="0" rtl="0" algn="l">
              <a:lnSpc>
                <a:spcPct val="115000"/>
              </a:lnSpc>
              <a:spcBef>
                <a:spcPts val="1200"/>
              </a:spcBef>
              <a:spcAft>
                <a:spcPts val="0"/>
              </a:spcAft>
              <a:buClr>
                <a:schemeClr val="dk1"/>
              </a:buClr>
              <a:buSzPct val="110000"/>
              <a:buFont typeface="Arial"/>
              <a:buNone/>
            </a:pPr>
            <a:r>
              <a:t/>
            </a:r>
            <a:endParaRPr sz="1000">
              <a:solidFill>
                <a:schemeClr val="dk1"/>
              </a:solidFill>
              <a:latin typeface="Lora"/>
              <a:ea typeface="Lora"/>
              <a:cs typeface="Lora"/>
              <a:sym typeface="Lora"/>
            </a:endParaRPr>
          </a:p>
          <a:p>
            <a:pPr indent="0" lvl="0" marL="0" rtl="0" algn="ctr">
              <a:lnSpc>
                <a:spcPct val="115000"/>
              </a:lnSpc>
              <a:spcBef>
                <a:spcPts val="1200"/>
              </a:spcBef>
              <a:spcAft>
                <a:spcPts val="1200"/>
              </a:spcAft>
              <a:buNone/>
            </a:pPr>
            <a:r>
              <a:t/>
            </a:r>
            <a:endParaRPr>
              <a:latin typeface="Lora"/>
              <a:ea typeface="Lora"/>
              <a:cs typeface="Lora"/>
              <a:sym typeface="Lora"/>
            </a:endParaRPr>
          </a:p>
        </p:txBody>
      </p:sp>
      <p:sp>
        <p:nvSpPr>
          <p:cNvPr id="246" name="Google Shape;246;p17"/>
          <p:cNvSpPr txBox="1"/>
          <p:nvPr/>
        </p:nvSpPr>
        <p:spPr>
          <a:xfrm>
            <a:off x="192875" y="250250"/>
            <a:ext cx="2387100" cy="2541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Clr>
                <a:schemeClr val="dk1"/>
              </a:buClr>
              <a:buSzPts val="1100"/>
              <a:buFont typeface="Arial"/>
              <a:buNone/>
            </a:pPr>
            <a:r>
              <a:rPr b="1" i="1" lang="it" sz="1800" u="sng">
                <a:solidFill>
                  <a:srgbClr val="B45F06"/>
                </a:solidFill>
                <a:latin typeface="Lora"/>
                <a:ea typeface="Lora"/>
                <a:cs typeface="Lora"/>
                <a:sym typeface="Lora"/>
              </a:rPr>
              <a:t>CIVIS</a:t>
            </a:r>
            <a:endParaRPr b="1" i="1" sz="1800" u="sng">
              <a:solidFill>
                <a:srgbClr val="B45F06"/>
              </a:solidFill>
              <a:latin typeface="Lora"/>
              <a:ea typeface="Lora"/>
              <a:cs typeface="Lora"/>
              <a:sym typeface="Lora"/>
            </a:endParaRPr>
          </a:p>
          <a:p>
            <a:pPr indent="0" lvl="0" marL="0" rtl="0" algn="ctr">
              <a:lnSpc>
                <a:spcPct val="115000"/>
              </a:lnSpc>
              <a:spcBef>
                <a:spcPts val="1200"/>
              </a:spcBef>
              <a:spcAft>
                <a:spcPts val="1200"/>
              </a:spcAft>
              <a:buClr>
                <a:schemeClr val="dk1"/>
              </a:buClr>
              <a:buSzPts val="1100"/>
              <a:buFont typeface="Arial"/>
              <a:buNone/>
            </a:pPr>
            <a:r>
              <a:rPr lang="it" sz="1200">
                <a:solidFill>
                  <a:schemeClr val="dk1"/>
                </a:solidFill>
                <a:latin typeface="Lora"/>
                <a:ea typeface="Lora"/>
                <a:cs typeface="Lora"/>
                <a:sym typeface="Lora"/>
              </a:rPr>
              <a:t>Con il termine civis, si definisce la condizione di un individuo appartenente a  uno “Stato”, che ha diritti e doveri. Un civis può esercitare Il diritto elettorale, ha la facoltà di non essere condannato senza processo e può possedere proprietà e schiavi.</a:t>
            </a:r>
            <a:endParaRPr sz="1200"/>
          </a:p>
        </p:txBody>
      </p:sp>
      <p:sp>
        <p:nvSpPr>
          <p:cNvPr id="247" name="Google Shape;247;p17"/>
          <p:cNvSpPr txBox="1"/>
          <p:nvPr/>
        </p:nvSpPr>
        <p:spPr>
          <a:xfrm>
            <a:off x="6308825" y="250250"/>
            <a:ext cx="1874400" cy="4452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i="1" lang="it" sz="1800" u="sng">
                <a:solidFill>
                  <a:srgbClr val="B45F06"/>
                </a:solidFill>
                <a:latin typeface="Lora"/>
                <a:ea typeface="Lora"/>
                <a:cs typeface="Lora"/>
                <a:sym typeface="Lora"/>
              </a:rPr>
              <a:t>CIVITAS</a:t>
            </a:r>
            <a:endParaRPr b="1" i="1" sz="1800" u="sng">
              <a:solidFill>
                <a:srgbClr val="B45F06"/>
              </a:solidFill>
              <a:latin typeface="Lora"/>
              <a:ea typeface="Lora"/>
              <a:cs typeface="Lora"/>
              <a:sym typeface="Lora"/>
            </a:endParaRPr>
          </a:p>
          <a:p>
            <a:pPr indent="0" lvl="0" marL="0" rtl="0" algn="ctr">
              <a:lnSpc>
                <a:spcPct val="115000"/>
              </a:lnSpc>
              <a:spcBef>
                <a:spcPts val="1200"/>
              </a:spcBef>
              <a:spcAft>
                <a:spcPts val="1200"/>
              </a:spcAft>
              <a:buNone/>
            </a:pPr>
            <a:r>
              <a:rPr lang="it" sz="1200">
                <a:solidFill>
                  <a:schemeClr val="dk1"/>
                </a:solidFill>
                <a:latin typeface="Lora"/>
                <a:ea typeface="Lora"/>
                <a:cs typeface="Lora"/>
                <a:sym typeface="Lora"/>
              </a:rPr>
              <a:t>Il sostantivo civitas proviene da civis, che significa cittadino. Dal latino civitatem, accusativo di civitas, deriva la parola città. Questo termine, nella concezione politica e giuridica latina, designa  la città-stato, indica  inoltre l’insieme dei cittadini (dei suoi cives) e implica il riconoscimento dello stato giuridico dell’essere cittadino. Corrisponde quindi all'italiano cittadinanza.</a:t>
            </a:r>
            <a:endParaRPr sz="1200"/>
          </a:p>
        </p:txBody>
      </p:sp>
      <p:pic>
        <p:nvPicPr>
          <p:cNvPr id="248" name="Google Shape;248;p17"/>
          <p:cNvPicPr preferRelativeResize="0"/>
          <p:nvPr/>
        </p:nvPicPr>
        <p:blipFill rotWithShape="1">
          <a:blip r:embed="rId3">
            <a:alphaModFix/>
          </a:blip>
          <a:srcRect b="99999" l="-22491" r="66191" t="-57481"/>
          <a:stretch/>
        </p:blipFill>
        <p:spPr>
          <a:xfrm>
            <a:off x="3771275" y="2096875"/>
            <a:ext cx="1287050" cy="1149750"/>
          </a:xfrm>
          <a:prstGeom prst="rect">
            <a:avLst/>
          </a:prstGeom>
          <a:noFill/>
          <a:ln>
            <a:noFill/>
          </a:ln>
        </p:spPr>
      </p:pic>
      <p:pic>
        <p:nvPicPr>
          <p:cNvPr id="249" name="Google Shape;249;p17"/>
          <p:cNvPicPr preferRelativeResize="0"/>
          <p:nvPr/>
        </p:nvPicPr>
        <p:blipFill>
          <a:blip r:embed="rId4">
            <a:alphaModFix/>
          </a:blip>
          <a:stretch>
            <a:fillRect/>
          </a:stretch>
        </p:blipFill>
        <p:spPr>
          <a:xfrm>
            <a:off x="0" y="1858800"/>
            <a:ext cx="2590856" cy="3284701"/>
          </a:xfrm>
          <a:prstGeom prst="rect">
            <a:avLst/>
          </a:prstGeom>
          <a:noFill/>
          <a:ln>
            <a:noFill/>
          </a:ln>
        </p:spPr>
      </p:pic>
      <p:pic>
        <p:nvPicPr>
          <p:cNvPr id="250" name="Google Shape;250;p17"/>
          <p:cNvPicPr preferRelativeResize="0"/>
          <p:nvPr/>
        </p:nvPicPr>
        <p:blipFill>
          <a:blip r:embed="rId5">
            <a:alphaModFix/>
          </a:blip>
          <a:stretch>
            <a:fillRect/>
          </a:stretch>
        </p:blipFill>
        <p:spPr>
          <a:xfrm>
            <a:off x="2664175" y="540575"/>
            <a:ext cx="3571324" cy="2031180"/>
          </a:xfrm>
          <a:prstGeom prst="rect">
            <a:avLst/>
          </a:prstGeom>
          <a:noFill/>
          <a:ln>
            <a:noFill/>
          </a:ln>
        </p:spPr>
      </p:pic>
      <p:pic>
        <p:nvPicPr>
          <p:cNvPr id="251" name="Google Shape;251;p17"/>
          <p:cNvPicPr preferRelativeResize="0"/>
          <p:nvPr/>
        </p:nvPicPr>
        <p:blipFill rotWithShape="1">
          <a:blip r:embed="rId6">
            <a:alphaModFix/>
          </a:blip>
          <a:srcRect b="85223" l="0" r="0" t="0"/>
          <a:stretch/>
        </p:blipFill>
        <p:spPr>
          <a:xfrm rot="5400000">
            <a:off x="6165637" y="2182937"/>
            <a:ext cx="5143500" cy="777625"/>
          </a:xfrm>
          <a:prstGeom prst="rect">
            <a:avLst/>
          </a:prstGeom>
          <a:noFill/>
          <a:ln>
            <a:noFill/>
          </a:ln>
        </p:spPr>
      </p:pic>
      <p:sp>
        <p:nvSpPr>
          <p:cNvPr id="252" name="Google Shape;252;p17"/>
          <p:cNvSpPr txBox="1"/>
          <p:nvPr/>
        </p:nvSpPr>
        <p:spPr>
          <a:xfrm>
            <a:off x="285475" y="4789500"/>
            <a:ext cx="54369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it" sz="1100">
                <a:latin typeface="Lora"/>
                <a:ea typeface="Lora"/>
                <a:cs typeface="Lora"/>
                <a:sym typeface="Lora"/>
              </a:rPr>
              <a:t>Esposito, Santamaria, Tortorella </a:t>
            </a:r>
            <a:endParaRPr i="1" sz="1100">
              <a:latin typeface="Lora"/>
              <a:ea typeface="Lora"/>
              <a:cs typeface="Lora"/>
              <a:sym typeface="Lo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256" name="Shape 256"/>
        <p:cNvGrpSpPr/>
        <p:nvPr/>
      </p:nvGrpSpPr>
      <p:grpSpPr>
        <a:xfrm>
          <a:off x="0" y="0"/>
          <a:ext cx="0" cy="0"/>
          <a:chOff x="0" y="0"/>
          <a:chExt cx="0" cy="0"/>
        </a:xfrm>
      </p:grpSpPr>
      <p:sp>
        <p:nvSpPr>
          <p:cNvPr id="257" name="Google Shape;257;p18"/>
          <p:cNvSpPr txBox="1"/>
          <p:nvPr>
            <p:ph idx="1" type="body"/>
          </p:nvPr>
        </p:nvSpPr>
        <p:spPr>
          <a:xfrm>
            <a:off x="6041700" y="358375"/>
            <a:ext cx="3139200" cy="2776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it" u="sng">
                <a:solidFill>
                  <a:srgbClr val="A64D79"/>
                </a:solidFill>
                <a:latin typeface="Lora"/>
                <a:ea typeface="Lora"/>
                <a:cs typeface="Lora"/>
                <a:sym typeface="Lora"/>
              </a:rPr>
              <a:t>PRAEFECTUS URBIS</a:t>
            </a:r>
            <a:endParaRPr b="1" i="1" u="sng">
              <a:solidFill>
                <a:srgbClr val="A64D79"/>
              </a:solidFill>
              <a:latin typeface="Lora"/>
              <a:ea typeface="Lora"/>
              <a:cs typeface="Lora"/>
              <a:sym typeface="Lora"/>
            </a:endParaRPr>
          </a:p>
          <a:p>
            <a:pPr indent="0" lvl="0" marL="0" rtl="0" algn="ctr">
              <a:spcBef>
                <a:spcPts val="1200"/>
              </a:spcBef>
              <a:spcAft>
                <a:spcPts val="1200"/>
              </a:spcAft>
              <a:buNone/>
            </a:pPr>
            <a:r>
              <a:rPr lang="it" sz="1200">
                <a:solidFill>
                  <a:schemeClr val="dk1"/>
                </a:solidFill>
                <a:latin typeface="Lora"/>
                <a:ea typeface="Lora"/>
                <a:cs typeface="Lora"/>
                <a:sym typeface="Lora"/>
              </a:rPr>
              <a:t>E’ una voce latina che deriva dal verbo “praeficere” e, nella nostra lingua, si traduce “prefetto”. È quell’ufficiale o autorità della Repubblica Romana e dell’Impero Romano, le cui attribuzioni coprono la sfera militare e quella civile.</a:t>
            </a:r>
            <a:endParaRPr sz="1200">
              <a:solidFill>
                <a:schemeClr val="dk1"/>
              </a:solidFill>
              <a:latin typeface="Lora"/>
              <a:ea typeface="Lora"/>
              <a:cs typeface="Lora"/>
              <a:sym typeface="Lora"/>
            </a:endParaRPr>
          </a:p>
        </p:txBody>
      </p:sp>
      <p:sp>
        <p:nvSpPr>
          <p:cNvPr id="258" name="Google Shape;258;p18"/>
          <p:cNvSpPr txBox="1"/>
          <p:nvPr/>
        </p:nvSpPr>
        <p:spPr>
          <a:xfrm>
            <a:off x="70450" y="182850"/>
            <a:ext cx="3020700" cy="2726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i="1" lang="it" sz="1800" u="sng">
                <a:solidFill>
                  <a:srgbClr val="A64D79"/>
                </a:solidFill>
                <a:latin typeface="Lora"/>
                <a:ea typeface="Lora"/>
                <a:cs typeface="Lora"/>
                <a:sym typeface="Lora"/>
              </a:rPr>
              <a:t>VIAE</a:t>
            </a:r>
            <a:endParaRPr b="1" i="1" sz="1800" u="sng">
              <a:solidFill>
                <a:srgbClr val="A64D79"/>
              </a:solidFill>
              <a:latin typeface="Lora"/>
              <a:ea typeface="Lora"/>
              <a:cs typeface="Lora"/>
              <a:sym typeface="Lora"/>
            </a:endParaRPr>
          </a:p>
          <a:p>
            <a:pPr indent="0" lvl="0" marL="0" rtl="0" algn="ctr">
              <a:lnSpc>
                <a:spcPct val="115000"/>
              </a:lnSpc>
              <a:spcBef>
                <a:spcPts val="1200"/>
              </a:spcBef>
              <a:spcAft>
                <a:spcPts val="0"/>
              </a:spcAft>
              <a:buClr>
                <a:schemeClr val="dk1"/>
              </a:buClr>
              <a:buSzPts val="1100"/>
              <a:buFont typeface="Arial"/>
              <a:buNone/>
            </a:pPr>
            <a:r>
              <a:rPr lang="it" sz="1200">
                <a:solidFill>
                  <a:schemeClr val="dk1"/>
                </a:solidFill>
                <a:latin typeface="Lora"/>
                <a:ea typeface="Lora"/>
                <a:cs typeface="Lora"/>
                <a:sym typeface="Lora"/>
              </a:rPr>
              <a:t>Sono così indicate le strade extraurbane che partono da Roma, mentre le strade (strata, cioè fatte a strati), sono quelle all’interno di un centro abitato. Moltissime strade, in Italia, Europa, Africa e Oriente sono ancora usate seguendo il percorso originale.</a:t>
            </a:r>
            <a:endParaRPr sz="1200">
              <a:solidFill>
                <a:schemeClr val="dk1"/>
              </a:solidFill>
              <a:latin typeface="Lora"/>
              <a:ea typeface="Lora"/>
              <a:cs typeface="Lora"/>
              <a:sym typeface="Lora"/>
            </a:endParaRPr>
          </a:p>
          <a:p>
            <a:pPr indent="0" lvl="0" marL="0" rtl="0" algn="l">
              <a:spcBef>
                <a:spcPts val="1200"/>
              </a:spcBef>
              <a:spcAft>
                <a:spcPts val="0"/>
              </a:spcAft>
              <a:buNone/>
            </a:pPr>
            <a:r>
              <a:t/>
            </a:r>
            <a:endParaRPr/>
          </a:p>
        </p:txBody>
      </p:sp>
      <p:pic>
        <p:nvPicPr>
          <p:cNvPr id="259" name="Google Shape;259;p18"/>
          <p:cNvPicPr preferRelativeResize="0"/>
          <p:nvPr/>
        </p:nvPicPr>
        <p:blipFill rotWithShape="1">
          <a:blip r:embed="rId3">
            <a:alphaModFix/>
          </a:blip>
          <a:srcRect b="0" l="5123" r="0" t="0"/>
          <a:stretch/>
        </p:blipFill>
        <p:spPr>
          <a:xfrm>
            <a:off x="271150" y="2747525"/>
            <a:ext cx="2865900" cy="1900250"/>
          </a:xfrm>
          <a:prstGeom prst="rect">
            <a:avLst/>
          </a:prstGeom>
          <a:noFill/>
          <a:ln>
            <a:noFill/>
          </a:ln>
        </p:spPr>
      </p:pic>
      <p:sp>
        <p:nvSpPr>
          <p:cNvPr id="260" name="Google Shape;260;p18"/>
          <p:cNvSpPr txBox="1"/>
          <p:nvPr/>
        </p:nvSpPr>
        <p:spPr>
          <a:xfrm>
            <a:off x="3256850" y="2571750"/>
            <a:ext cx="3020700" cy="2169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i="1" lang="it" sz="1800" u="sng">
                <a:solidFill>
                  <a:srgbClr val="A64D79"/>
                </a:solidFill>
                <a:latin typeface="Lora"/>
                <a:ea typeface="Lora"/>
                <a:cs typeface="Lora"/>
                <a:sym typeface="Lora"/>
              </a:rPr>
              <a:t>VIGILES URBANI</a:t>
            </a:r>
            <a:endParaRPr b="1" i="1" sz="1800" u="sng">
              <a:solidFill>
                <a:srgbClr val="A64D79"/>
              </a:solidFill>
              <a:latin typeface="Lora"/>
              <a:ea typeface="Lora"/>
              <a:cs typeface="Lora"/>
              <a:sym typeface="Lora"/>
            </a:endParaRPr>
          </a:p>
          <a:p>
            <a:pPr indent="0" lvl="0" marL="0" rtl="0" algn="ctr">
              <a:lnSpc>
                <a:spcPct val="115000"/>
              </a:lnSpc>
              <a:spcBef>
                <a:spcPts val="1200"/>
              </a:spcBef>
              <a:spcAft>
                <a:spcPts val="1200"/>
              </a:spcAft>
              <a:buNone/>
            </a:pPr>
            <a:r>
              <a:rPr lang="it" sz="1500">
                <a:solidFill>
                  <a:schemeClr val="dk1"/>
                </a:solidFill>
                <a:latin typeface="Lora"/>
                <a:ea typeface="Lora"/>
                <a:cs typeface="Lora"/>
                <a:sym typeface="Lora"/>
              </a:rPr>
              <a:t>C</a:t>
            </a:r>
            <a:r>
              <a:rPr lang="it" sz="1200">
                <a:solidFill>
                  <a:schemeClr val="dk1"/>
                </a:solidFill>
                <a:latin typeface="Lora"/>
                <a:ea typeface="Lora"/>
                <a:cs typeface="Lora"/>
                <a:sym typeface="Lora"/>
              </a:rPr>
              <a:t>reati a Roma per volere di Augusto nel 6 d. C., rappresentano un corpo guidato dal praefectus vigilum, per assicurare la vigilanza notturna delle strade e proteggere la città dagli incendi. Il loro motto è Ubi dolor ibi vigiles : dove c’è il dolore ci sono i vigili.</a:t>
            </a:r>
            <a:endParaRPr sz="1200">
              <a:latin typeface="Lora"/>
              <a:ea typeface="Lora"/>
              <a:cs typeface="Lora"/>
              <a:sym typeface="Lora"/>
            </a:endParaRPr>
          </a:p>
        </p:txBody>
      </p:sp>
      <p:pic>
        <p:nvPicPr>
          <p:cNvPr id="261" name="Google Shape;261;p18"/>
          <p:cNvPicPr preferRelativeResize="0"/>
          <p:nvPr/>
        </p:nvPicPr>
        <p:blipFill rotWithShape="1">
          <a:blip r:embed="rId4">
            <a:alphaModFix/>
          </a:blip>
          <a:srcRect b="0" l="4990" r="-4990" t="0"/>
          <a:stretch/>
        </p:blipFill>
        <p:spPr>
          <a:xfrm>
            <a:off x="3220100" y="556400"/>
            <a:ext cx="2865900" cy="1629975"/>
          </a:xfrm>
          <a:prstGeom prst="rect">
            <a:avLst/>
          </a:prstGeom>
          <a:noFill/>
          <a:ln>
            <a:noFill/>
          </a:ln>
        </p:spPr>
      </p:pic>
      <p:pic>
        <p:nvPicPr>
          <p:cNvPr id="262" name="Google Shape;262;p18"/>
          <p:cNvPicPr preferRelativeResize="0"/>
          <p:nvPr/>
        </p:nvPicPr>
        <p:blipFill>
          <a:blip r:embed="rId5">
            <a:alphaModFix/>
          </a:blip>
          <a:stretch>
            <a:fillRect/>
          </a:stretch>
        </p:blipFill>
        <p:spPr>
          <a:xfrm>
            <a:off x="6661200" y="2462850"/>
            <a:ext cx="2074500" cy="2074500"/>
          </a:xfrm>
          <a:prstGeom prst="ellipse">
            <a:avLst/>
          </a:prstGeom>
          <a:noFill/>
          <a:ln>
            <a:noFill/>
          </a:ln>
        </p:spPr>
      </p:pic>
      <p:sp>
        <p:nvSpPr>
          <p:cNvPr id="263" name="Google Shape;263;p18"/>
          <p:cNvSpPr txBox="1"/>
          <p:nvPr/>
        </p:nvSpPr>
        <p:spPr>
          <a:xfrm>
            <a:off x="6443300" y="4758600"/>
            <a:ext cx="4817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1300">
                <a:latin typeface="Lora"/>
                <a:ea typeface="Lora"/>
                <a:cs typeface="Lora"/>
                <a:sym typeface="Lora"/>
              </a:rPr>
              <a:t>Arienzo, Calonico, Iaccheo</a:t>
            </a:r>
            <a:endParaRPr i="1" sz="1300">
              <a:latin typeface="Lora"/>
              <a:ea typeface="Lora"/>
              <a:cs typeface="Lora"/>
              <a:sym typeface="Lor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67" name="Shape 267"/>
        <p:cNvGrpSpPr/>
        <p:nvPr/>
      </p:nvGrpSpPr>
      <p:grpSpPr>
        <a:xfrm>
          <a:off x="0" y="0"/>
          <a:ext cx="0" cy="0"/>
          <a:chOff x="0" y="0"/>
          <a:chExt cx="0" cy="0"/>
        </a:xfrm>
      </p:grpSpPr>
      <p:sp>
        <p:nvSpPr>
          <p:cNvPr id="268" name="Google Shape;268;p19"/>
          <p:cNvSpPr txBox="1"/>
          <p:nvPr>
            <p:ph idx="1" type="body"/>
          </p:nvPr>
        </p:nvSpPr>
        <p:spPr>
          <a:xfrm>
            <a:off x="174025" y="1011675"/>
            <a:ext cx="3212700" cy="1630200"/>
          </a:xfrm>
          <a:prstGeom prst="rect">
            <a:avLst/>
          </a:prstGeom>
        </p:spPr>
        <p:txBody>
          <a:bodyPr anchorCtr="0" anchor="t" bIns="91425" lIns="91425" spcFirstLastPara="1" rIns="91425" wrap="square" tIns="91425">
            <a:normAutofit fontScale="25000" lnSpcReduction="20000"/>
          </a:bodyPr>
          <a:lstStyle/>
          <a:p>
            <a:pPr indent="0" lvl="0" marL="0" rtl="0" algn="ctr">
              <a:lnSpc>
                <a:spcPct val="115000"/>
              </a:lnSpc>
              <a:spcBef>
                <a:spcPts val="1200"/>
              </a:spcBef>
              <a:spcAft>
                <a:spcPts val="0"/>
              </a:spcAft>
              <a:buNone/>
            </a:pPr>
            <a:r>
              <a:rPr lang="it" sz="5800">
                <a:solidFill>
                  <a:schemeClr val="dk1"/>
                </a:solidFill>
              </a:rPr>
              <a:t>I</a:t>
            </a:r>
            <a:r>
              <a:rPr lang="it" sz="5800">
                <a:solidFill>
                  <a:schemeClr val="dk1"/>
                </a:solidFill>
                <a:latin typeface="Lora"/>
                <a:ea typeface="Lora"/>
                <a:cs typeface="Lora"/>
                <a:sym typeface="Lora"/>
              </a:rPr>
              <a:t>l termine “auctoritas” si può tradurre “autorevolezza”  ed indica, nell’ambito giuridico e politico, colui che ha poteri e il comando e può supportare o difendere un’altra volontà.</a:t>
            </a:r>
            <a:endParaRPr sz="5800">
              <a:solidFill>
                <a:schemeClr val="dk1"/>
              </a:solidFill>
              <a:latin typeface="Lora"/>
              <a:ea typeface="Lora"/>
              <a:cs typeface="Lora"/>
              <a:sym typeface="Lora"/>
            </a:endParaRPr>
          </a:p>
          <a:p>
            <a:pPr indent="0" lvl="0" marL="0" rtl="0" algn="l">
              <a:lnSpc>
                <a:spcPct val="115000"/>
              </a:lnSpc>
              <a:spcBef>
                <a:spcPts val="1200"/>
              </a:spcBef>
              <a:spcAft>
                <a:spcPts val="1200"/>
              </a:spcAft>
              <a:buNone/>
            </a:pPr>
            <a:r>
              <a:t/>
            </a:r>
            <a:endParaRPr sz="2000">
              <a:solidFill>
                <a:schemeClr val="dk1"/>
              </a:solidFill>
            </a:endParaRPr>
          </a:p>
        </p:txBody>
      </p:sp>
      <p:pic>
        <p:nvPicPr>
          <p:cNvPr id="269" name="Google Shape;269;p19"/>
          <p:cNvPicPr preferRelativeResize="0"/>
          <p:nvPr/>
        </p:nvPicPr>
        <p:blipFill>
          <a:blip r:embed="rId3">
            <a:alphaModFix/>
          </a:blip>
          <a:stretch>
            <a:fillRect/>
          </a:stretch>
        </p:blipFill>
        <p:spPr>
          <a:xfrm>
            <a:off x="697301" y="2641875"/>
            <a:ext cx="2081175" cy="2081175"/>
          </a:xfrm>
          <a:prstGeom prst="rect">
            <a:avLst/>
          </a:prstGeom>
          <a:noFill/>
          <a:ln>
            <a:noFill/>
          </a:ln>
        </p:spPr>
      </p:pic>
      <p:sp>
        <p:nvSpPr>
          <p:cNvPr id="270" name="Google Shape;270;p19"/>
          <p:cNvSpPr txBox="1"/>
          <p:nvPr/>
        </p:nvSpPr>
        <p:spPr>
          <a:xfrm>
            <a:off x="3752150" y="869074"/>
            <a:ext cx="2568900" cy="17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450">
                <a:latin typeface="Lora"/>
                <a:ea typeface="Lora"/>
                <a:cs typeface="Lora"/>
                <a:sym typeface="Lora"/>
              </a:rPr>
              <a:t>Il termine “Pax” indica una condizione contraria allo stato di guerra, con  riferimento a nazioni che regolano i propri rapporti tramite comuni accordi senza atti di forza.</a:t>
            </a:r>
            <a:endParaRPr sz="1450">
              <a:latin typeface="Lora"/>
              <a:ea typeface="Lora"/>
              <a:cs typeface="Lora"/>
              <a:sym typeface="Lora"/>
            </a:endParaRPr>
          </a:p>
        </p:txBody>
      </p:sp>
      <p:sp>
        <p:nvSpPr>
          <p:cNvPr id="271" name="Google Shape;271;p19"/>
          <p:cNvSpPr txBox="1"/>
          <p:nvPr/>
        </p:nvSpPr>
        <p:spPr>
          <a:xfrm>
            <a:off x="4187775" y="273016"/>
            <a:ext cx="1509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it" sz="1900" u="sng">
                <a:solidFill>
                  <a:srgbClr val="BF9000"/>
                </a:solidFill>
                <a:latin typeface="Lora"/>
                <a:ea typeface="Lora"/>
                <a:cs typeface="Lora"/>
                <a:sym typeface="Lora"/>
              </a:rPr>
              <a:t>PAX</a:t>
            </a:r>
            <a:endParaRPr b="1" i="1" sz="1900" u="sng">
              <a:solidFill>
                <a:srgbClr val="BF9000"/>
              </a:solidFill>
              <a:latin typeface="Lora"/>
              <a:ea typeface="Lora"/>
              <a:cs typeface="Lora"/>
              <a:sym typeface="Lora"/>
            </a:endParaRPr>
          </a:p>
        </p:txBody>
      </p:sp>
      <p:pic>
        <p:nvPicPr>
          <p:cNvPr id="272" name="Google Shape;272;p19"/>
          <p:cNvPicPr preferRelativeResize="0"/>
          <p:nvPr/>
        </p:nvPicPr>
        <p:blipFill rotWithShape="1">
          <a:blip r:embed="rId4">
            <a:alphaModFix/>
          </a:blip>
          <a:srcRect b="-65038" l="-16260" r="-16260" t="-74425"/>
          <a:stretch/>
        </p:blipFill>
        <p:spPr>
          <a:xfrm>
            <a:off x="3344988" y="1477175"/>
            <a:ext cx="3263700" cy="4314300"/>
          </a:xfrm>
          <a:prstGeom prst="wave">
            <a:avLst>
              <a:gd fmla="val 12500" name="adj1"/>
              <a:gd fmla="val 0" name="adj2"/>
            </a:avLst>
          </a:prstGeom>
          <a:noFill/>
          <a:ln>
            <a:noFill/>
          </a:ln>
        </p:spPr>
      </p:pic>
      <p:sp>
        <p:nvSpPr>
          <p:cNvPr id="273" name="Google Shape;273;p19"/>
          <p:cNvSpPr txBox="1"/>
          <p:nvPr/>
        </p:nvSpPr>
        <p:spPr>
          <a:xfrm>
            <a:off x="6151745" y="4765022"/>
            <a:ext cx="321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1200">
                <a:latin typeface="Lora"/>
                <a:ea typeface="Lora"/>
                <a:cs typeface="Lora"/>
                <a:sym typeface="Lora"/>
              </a:rPr>
              <a:t>Lambiase, Soglia, Forte, Grimaldi, Proto</a:t>
            </a:r>
            <a:endParaRPr i="1" sz="1200">
              <a:latin typeface="Lora"/>
              <a:ea typeface="Lora"/>
              <a:cs typeface="Lora"/>
              <a:sym typeface="Lora"/>
            </a:endParaRPr>
          </a:p>
        </p:txBody>
      </p:sp>
      <p:sp>
        <p:nvSpPr>
          <p:cNvPr id="274" name="Google Shape;274;p19"/>
          <p:cNvSpPr txBox="1"/>
          <p:nvPr/>
        </p:nvSpPr>
        <p:spPr>
          <a:xfrm>
            <a:off x="7086653" y="611900"/>
            <a:ext cx="1509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it" sz="1800" u="sng">
                <a:solidFill>
                  <a:srgbClr val="BF9000"/>
                </a:solidFill>
                <a:latin typeface="Lora"/>
                <a:ea typeface="Lora"/>
                <a:cs typeface="Lora"/>
                <a:sym typeface="Lora"/>
              </a:rPr>
              <a:t>GRAVITAS</a:t>
            </a:r>
            <a:endParaRPr b="1" i="1" sz="1800" u="sng">
              <a:solidFill>
                <a:srgbClr val="BF9000"/>
              </a:solidFill>
              <a:latin typeface="Lora"/>
              <a:ea typeface="Lora"/>
              <a:cs typeface="Lora"/>
              <a:sym typeface="Lora"/>
            </a:endParaRPr>
          </a:p>
          <a:p>
            <a:pPr indent="0" lvl="0" marL="0" rtl="0" algn="ctr">
              <a:spcBef>
                <a:spcPts val="0"/>
              </a:spcBef>
              <a:spcAft>
                <a:spcPts val="0"/>
              </a:spcAft>
              <a:buNone/>
            </a:pPr>
            <a:r>
              <a:t/>
            </a:r>
            <a:endParaRPr b="1" i="1" u="sng">
              <a:latin typeface="Caveat"/>
              <a:ea typeface="Caveat"/>
              <a:cs typeface="Caveat"/>
              <a:sym typeface="Caveat"/>
            </a:endParaRPr>
          </a:p>
        </p:txBody>
      </p:sp>
      <p:sp>
        <p:nvSpPr>
          <p:cNvPr id="275" name="Google Shape;275;p19"/>
          <p:cNvSpPr txBox="1"/>
          <p:nvPr/>
        </p:nvSpPr>
        <p:spPr>
          <a:xfrm>
            <a:off x="6932275" y="1132850"/>
            <a:ext cx="1818000" cy="13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450">
                <a:latin typeface="Lora"/>
                <a:ea typeface="Lora"/>
                <a:cs typeface="Lora"/>
                <a:sym typeface="Lora"/>
              </a:rPr>
              <a:t>Il termine “gravitas” indica ‘Peso, importanza’ e una fermezza razionale.</a:t>
            </a:r>
            <a:endParaRPr sz="1450"/>
          </a:p>
        </p:txBody>
      </p:sp>
      <p:pic>
        <p:nvPicPr>
          <p:cNvPr id="276" name="Google Shape;276;p19"/>
          <p:cNvPicPr preferRelativeResize="0"/>
          <p:nvPr/>
        </p:nvPicPr>
        <p:blipFill>
          <a:blip r:embed="rId5">
            <a:alphaModFix/>
          </a:blip>
          <a:stretch>
            <a:fillRect/>
          </a:stretch>
        </p:blipFill>
        <p:spPr>
          <a:xfrm>
            <a:off x="6932346" y="2784088"/>
            <a:ext cx="1817867" cy="1630176"/>
          </a:xfrm>
          <a:prstGeom prst="rect">
            <a:avLst/>
          </a:prstGeom>
          <a:noFill/>
          <a:ln>
            <a:noFill/>
          </a:ln>
        </p:spPr>
      </p:pic>
      <p:sp>
        <p:nvSpPr>
          <p:cNvPr id="277" name="Google Shape;277;p19"/>
          <p:cNvSpPr txBox="1"/>
          <p:nvPr/>
        </p:nvSpPr>
        <p:spPr>
          <a:xfrm>
            <a:off x="837100" y="453300"/>
            <a:ext cx="196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 sz="1800" u="sng">
                <a:solidFill>
                  <a:srgbClr val="BF9000"/>
                </a:solidFill>
                <a:latin typeface="Lora"/>
                <a:ea typeface="Lora"/>
                <a:cs typeface="Lora"/>
                <a:sym typeface="Lora"/>
              </a:rPr>
              <a:t>AUCTORITAS</a:t>
            </a:r>
            <a:endParaRPr b="1" i="1" sz="1800" u="sng">
              <a:solidFill>
                <a:srgbClr val="BF9000"/>
              </a:solidFill>
              <a:latin typeface="Lora"/>
              <a:ea typeface="Lora"/>
              <a:cs typeface="Lora"/>
              <a:sym typeface="L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81" name="Shape 281"/>
        <p:cNvGrpSpPr/>
        <p:nvPr/>
      </p:nvGrpSpPr>
      <p:grpSpPr>
        <a:xfrm>
          <a:off x="0" y="0"/>
          <a:ext cx="0" cy="0"/>
          <a:chOff x="0" y="0"/>
          <a:chExt cx="0" cy="0"/>
        </a:xfrm>
      </p:grpSpPr>
      <p:sp>
        <p:nvSpPr>
          <p:cNvPr id="282" name="Google Shape;282;p20"/>
          <p:cNvSpPr txBox="1"/>
          <p:nvPr/>
        </p:nvSpPr>
        <p:spPr>
          <a:xfrm>
            <a:off x="350404" y="2309523"/>
            <a:ext cx="897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3" name="Google Shape;283;p20"/>
          <p:cNvSpPr txBox="1"/>
          <p:nvPr/>
        </p:nvSpPr>
        <p:spPr>
          <a:xfrm flipH="1" rot="-1446">
            <a:off x="994825" y="466685"/>
            <a:ext cx="28533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Clr>
                <a:schemeClr val="dk1"/>
              </a:buClr>
              <a:buSzPts val="1100"/>
              <a:buFont typeface="Arial"/>
              <a:buNone/>
            </a:pPr>
            <a:r>
              <a:rPr b="1" i="1" lang="it" sz="1800" u="sng">
                <a:solidFill>
                  <a:srgbClr val="B45F06"/>
                </a:solidFill>
                <a:latin typeface="Lora"/>
                <a:ea typeface="Lora"/>
                <a:cs typeface="Lora"/>
                <a:sym typeface="Lora"/>
              </a:rPr>
              <a:t>FIDES</a:t>
            </a:r>
            <a:endParaRPr b="1">
              <a:latin typeface="Caveat"/>
              <a:ea typeface="Caveat"/>
              <a:cs typeface="Caveat"/>
              <a:sym typeface="Caveat"/>
            </a:endParaRPr>
          </a:p>
        </p:txBody>
      </p:sp>
      <p:sp>
        <p:nvSpPr>
          <p:cNvPr id="284" name="Google Shape;284;p20"/>
          <p:cNvSpPr txBox="1"/>
          <p:nvPr/>
        </p:nvSpPr>
        <p:spPr>
          <a:xfrm flipH="1">
            <a:off x="5562825" y="466675"/>
            <a:ext cx="2135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it" sz="1800" u="sng">
                <a:solidFill>
                  <a:srgbClr val="B45F06"/>
                </a:solidFill>
                <a:latin typeface="Lora"/>
                <a:ea typeface="Lora"/>
                <a:cs typeface="Lora"/>
                <a:sym typeface="Lora"/>
              </a:rPr>
              <a:t>MULIER</a:t>
            </a:r>
            <a:endParaRPr b="1">
              <a:latin typeface="Caveat"/>
              <a:ea typeface="Caveat"/>
              <a:cs typeface="Caveat"/>
              <a:sym typeface="Caveat"/>
            </a:endParaRPr>
          </a:p>
        </p:txBody>
      </p:sp>
      <p:sp>
        <p:nvSpPr>
          <p:cNvPr id="285" name="Google Shape;285;p20"/>
          <p:cNvSpPr txBox="1"/>
          <p:nvPr/>
        </p:nvSpPr>
        <p:spPr>
          <a:xfrm flipH="1">
            <a:off x="5203875" y="1189025"/>
            <a:ext cx="28533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Lora"/>
                <a:ea typeface="Lora"/>
                <a:cs typeface="Lora"/>
                <a:sym typeface="Lora"/>
              </a:rPr>
              <a:t>Il termine “mulier”, secondo alcuni, deriva dal verbo "molere", che significa macinare, con riferimento alle attività domestiche femminili.</a:t>
            </a:r>
            <a:endParaRPr>
              <a:latin typeface="Lora"/>
              <a:ea typeface="Lora"/>
              <a:cs typeface="Lora"/>
              <a:sym typeface="Lora"/>
            </a:endParaRPr>
          </a:p>
        </p:txBody>
      </p:sp>
      <p:sp>
        <p:nvSpPr>
          <p:cNvPr id="286" name="Google Shape;286;p20"/>
          <p:cNvSpPr txBox="1"/>
          <p:nvPr/>
        </p:nvSpPr>
        <p:spPr>
          <a:xfrm>
            <a:off x="728575" y="1018863"/>
            <a:ext cx="33858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Lora"/>
                <a:ea typeface="Lora"/>
                <a:cs typeface="Lora"/>
                <a:sym typeface="Lora"/>
              </a:rPr>
              <a:t>Il termine ‘’fides’’ viene interpretato dai romani come ‘’lealtà’'. In quanto valore del mos maiorum, è uno dei fondamenti della Res Publica e interessa ogni ambito della vita romana.</a:t>
            </a:r>
            <a:endParaRPr>
              <a:latin typeface="Lora"/>
              <a:ea typeface="Lora"/>
              <a:cs typeface="Lora"/>
              <a:sym typeface="Lora"/>
            </a:endParaRPr>
          </a:p>
        </p:txBody>
      </p:sp>
      <p:pic>
        <p:nvPicPr>
          <p:cNvPr id="287" name="Google Shape;287;p20"/>
          <p:cNvPicPr preferRelativeResize="0"/>
          <p:nvPr/>
        </p:nvPicPr>
        <p:blipFill>
          <a:blip r:embed="rId3">
            <a:alphaModFix/>
          </a:blip>
          <a:stretch>
            <a:fillRect/>
          </a:stretch>
        </p:blipFill>
        <p:spPr>
          <a:xfrm>
            <a:off x="815124" y="2659901"/>
            <a:ext cx="3212700" cy="1909238"/>
          </a:xfrm>
          <a:prstGeom prst="rect">
            <a:avLst/>
          </a:prstGeom>
          <a:noFill/>
          <a:ln>
            <a:noFill/>
          </a:ln>
        </p:spPr>
      </p:pic>
      <p:pic>
        <p:nvPicPr>
          <p:cNvPr id="288" name="Google Shape;288;p20"/>
          <p:cNvPicPr preferRelativeResize="0"/>
          <p:nvPr/>
        </p:nvPicPr>
        <p:blipFill>
          <a:blip r:embed="rId4">
            <a:alphaModFix/>
          </a:blip>
          <a:stretch>
            <a:fillRect/>
          </a:stretch>
        </p:blipFill>
        <p:spPr>
          <a:xfrm flipH="1">
            <a:off x="5106825" y="2663825"/>
            <a:ext cx="3212700" cy="1811713"/>
          </a:xfrm>
          <a:prstGeom prst="rect">
            <a:avLst/>
          </a:prstGeom>
          <a:noFill/>
          <a:ln>
            <a:noFill/>
          </a:ln>
        </p:spPr>
      </p:pic>
      <p:sp>
        <p:nvSpPr>
          <p:cNvPr id="289" name="Google Shape;289;p20"/>
          <p:cNvSpPr txBox="1"/>
          <p:nvPr/>
        </p:nvSpPr>
        <p:spPr>
          <a:xfrm>
            <a:off x="2965645" y="4774197"/>
            <a:ext cx="3212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t" sz="1200">
                <a:latin typeface="Lora"/>
                <a:ea typeface="Lora"/>
                <a:cs typeface="Lora"/>
                <a:sym typeface="Lora"/>
              </a:rPr>
              <a:t>Lambiase, Soglia, Forte, Grimaldi, Proto</a:t>
            </a:r>
            <a:endParaRPr i="1" sz="1200">
              <a:latin typeface="Lora"/>
              <a:ea typeface="Lora"/>
              <a:cs typeface="Lora"/>
              <a:sym typeface="Lor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293" name="Shape 293"/>
        <p:cNvGrpSpPr/>
        <p:nvPr/>
      </p:nvGrpSpPr>
      <p:grpSpPr>
        <a:xfrm>
          <a:off x="0" y="0"/>
          <a:ext cx="0" cy="0"/>
          <a:chOff x="0" y="0"/>
          <a:chExt cx="0" cy="0"/>
        </a:xfrm>
      </p:grpSpPr>
      <p:sp>
        <p:nvSpPr>
          <p:cNvPr id="294" name="Google Shape;294;p21"/>
          <p:cNvSpPr txBox="1"/>
          <p:nvPr>
            <p:ph idx="1" type="body"/>
          </p:nvPr>
        </p:nvSpPr>
        <p:spPr>
          <a:xfrm>
            <a:off x="61225" y="1644325"/>
            <a:ext cx="2908200" cy="959700"/>
          </a:xfrm>
          <a:prstGeom prst="rect">
            <a:avLst/>
          </a:prstGeom>
        </p:spPr>
        <p:txBody>
          <a:bodyPr anchorCtr="0" anchor="t" bIns="91425" lIns="91425" spcFirstLastPara="1" rIns="91425" wrap="square" tIns="91425">
            <a:normAutofit/>
          </a:bodyPr>
          <a:lstStyle/>
          <a:p>
            <a:pPr indent="0" lvl="0" marL="0" rtl="0" algn="ctr">
              <a:lnSpc>
                <a:spcPct val="105000"/>
              </a:lnSpc>
              <a:spcBef>
                <a:spcPts val="0"/>
              </a:spcBef>
              <a:spcAft>
                <a:spcPts val="1200"/>
              </a:spcAft>
              <a:buNone/>
            </a:pPr>
            <a:r>
              <a:rPr lang="it" sz="1100">
                <a:solidFill>
                  <a:schemeClr val="dk1"/>
                </a:solidFill>
                <a:latin typeface="Lora"/>
                <a:ea typeface="Lora"/>
                <a:cs typeface="Lora"/>
                <a:sym typeface="Lora"/>
              </a:rPr>
              <a:t>Le magistrature si dividono in ordinarie e straordinarie e i magistrati sono eletti durante le assemblee popolari.</a:t>
            </a:r>
            <a:endParaRPr sz="1100">
              <a:solidFill>
                <a:schemeClr val="dk1"/>
              </a:solidFill>
              <a:latin typeface="Lora"/>
              <a:ea typeface="Lora"/>
              <a:cs typeface="Lora"/>
              <a:sym typeface="Lora"/>
            </a:endParaRPr>
          </a:p>
        </p:txBody>
      </p:sp>
      <p:sp>
        <p:nvSpPr>
          <p:cNvPr id="295" name="Google Shape;295;p21"/>
          <p:cNvSpPr txBox="1"/>
          <p:nvPr/>
        </p:nvSpPr>
        <p:spPr>
          <a:xfrm>
            <a:off x="13825" y="449125"/>
            <a:ext cx="29082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Clr>
                <a:schemeClr val="dk1"/>
              </a:buClr>
              <a:buSzPts val="1100"/>
              <a:buFont typeface="Arial"/>
              <a:buNone/>
            </a:pPr>
            <a:r>
              <a:rPr b="1" i="1" lang="it" sz="1800" u="sng">
                <a:solidFill>
                  <a:srgbClr val="A64D79"/>
                </a:solidFill>
                <a:latin typeface="Lora"/>
                <a:ea typeface="Lora"/>
                <a:cs typeface="Lora"/>
                <a:sym typeface="Lora"/>
              </a:rPr>
              <a:t>MAGISTRATUS</a:t>
            </a:r>
            <a:endParaRPr sz="2400"/>
          </a:p>
        </p:txBody>
      </p:sp>
      <p:sp>
        <p:nvSpPr>
          <p:cNvPr id="296" name="Google Shape;296;p21"/>
          <p:cNvSpPr txBox="1"/>
          <p:nvPr/>
        </p:nvSpPr>
        <p:spPr>
          <a:xfrm>
            <a:off x="2911100" y="157000"/>
            <a:ext cx="34776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Clr>
                <a:schemeClr val="dk1"/>
              </a:buClr>
              <a:buSzPts val="1100"/>
              <a:buFont typeface="Arial"/>
              <a:buNone/>
            </a:pPr>
            <a:r>
              <a:rPr b="1" i="1" lang="it" sz="1800" u="sng">
                <a:solidFill>
                  <a:srgbClr val="A64D79"/>
                </a:solidFill>
                <a:latin typeface="Lora"/>
                <a:ea typeface="Lora"/>
                <a:cs typeface="Lora"/>
                <a:sym typeface="Lora"/>
              </a:rPr>
              <a:t>RES PUBBLICA</a:t>
            </a:r>
            <a:endParaRPr sz="2400"/>
          </a:p>
        </p:txBody>
      </p:sp>
      <p:sp>
        <p:nvSpPr>
          <p:cNvPr id="297" name="Google Shape;297;p21"/>
          <p:cNvSpPr txBox="1"/>
          <p:nvPr/>
        </p:nvSpPr>
        <p:spPr>
          <a:xfrm>
            <a:off x="6295725" y="322325"/>
            <a:ext cx="28134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Clr>
                <a:schemeClr val="dk1"/>
              </a:buClr>
              <a:buSzPts val="1100"/>
              <a:buFont typeface="Arial"/>
              <a:buNone/>
            </a:pPr>
            <a:r>
              <a:rPr b="1" i="1" lang="it" sz="1800" u="sng">
                <a:solidFill>
                  <a:srgbClr val="A64D79"/>
                </a:solidFill>
                <a:latin typeface="Lora"/>
                <a:ea typeface="Lora"/>
                <a:cs typeface="Lora"/>
                <a:sym typeface="Lora"/>
              </a:rPr>
              <a:t>IMPERIUM</a:t>
            </a:r>
            <a:endParaRPr sz="2400"/>
          </a:p>
        </p:txBody>
      </p:sp>
      <p:sp>
        <p:nvSpPr>
          <p:cNvPr id="298" name="Google Shape;298;p21"/>
          <p:cNvSpPr txBox="1"/>
          <p:nvPr/>
        </p:nvSpPr>
        <p:spPr>
          <a:xfrm>
            <a:off x="2943638" y="2681025"/>
            <a:ext cx="3412500" cy="938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Clr>
                <a:schemeClr val="dk1"/>
              </a:buClr>
              <a:buSzPts val="1100"/>
              <a:buFont typeface="Arial"/>
              <a:buNone/>
            </a:pPr>
            <a:r>
              <a:rPr lang="it" sz="1100">
                <a:solidFill>
                  <a:schemeClr val="dk1"/>
                </a:solidFill>
                <a:latin typeface="Lora"/>
                <a:ea typeface="Lora"/>
                <a:cs typeface="Lora"/>
                <a:sym typeface="Lora"/>
              </a:rPr>
              <a:t>I</a:t>
            </a:r>
            <a:r>
              <a:rPr lang="it" sz="1100">
                <a:solidFill>
                  <a:schemeClr val="dk1"/>
                </a:solidFill>
                <a:latin typeface="Lora"/>
                <a:ea typeface="Lora"/>
                <a:cs typeface="Lora"/>
                <a:sym typeface="Lora"/>
              </a:rPr>
              <a:t>ndica un oggetto materiale che è comune a tutto il popolo. Successivamente passa a indicare lo Stato, che per i Romani non è un ente astratto, ma bensì l’insieme dei cittadini.</a:t>
            </a:r>
            <a:endParaRPr sz="700"/>
          </a:p>
        </p:txBody>
      </p:sp>
      <p:sp>
        <p:nvSpPr>
          <p:cNvPr id="299" name="Google Shape;299;p21"/>
          <p:cNvSpPr txBox="1"/>
          <p:nvPr/>
        </p:nvSpPr>
        <p:spPr>
          <a:xfrm>
            <a:off x="6371000" y="860325"/>
            <a:ext cx="2732700" cy="1911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it" sz="1100">
                <a:solidFill>
                  <a:schemeClr val="dk1"/>
                </a:solidFill>
                <a:latin typeface="Lora"/>
                <a:ea typeface="Lora"/>
                <a:cs typeface="Lora"/>
                <a:sym typeface="Lora"/>
              </a:rPr>
              <a:t>Il complesso dei poteri spettanti alle cariche militari. In questo termine sono compresi il comando militare, il potere giurisdizionale, il diritto di convocare il Senato e di ottenere da esso l’emanazione dei senatusconsulta, il diritto di convocare l’assemblea del popolo e il diritto di vita e morte su tutti i cittadini.</a:t>
            </a:r>
            <a:endParaRPr sz="1300"/>
          </a:p>
        </p:txBody>
      </p:sp>
      <p:pic>
        <p:nvPicPr>
          <p:cNvPr id="300" name="Google Shape;300;p21"/>
          <p:cNvPicPr preferRelativeResize="0"/>
          <p:nvPr/>
        </p:nvPicPr>
        <p:blipFill rotWithShape="1">
          <a:blip r:embed="rId3">
            <a:alphaModFix/>
          </a:blip>
          <a:srcRect b="2801" l="1565" r="1825" t="1924"/>
          <a:stretch/>
        </p:blipFill>
        <p:spPr>
          <a:xfrm>
            <a:off x="260575" y="2604025"/>
            <a:ext cx="2509495" cy="1650775"/>
          </a:xfrm>
          <a:prstGeom prst="rect">
            <a:avLst/>
          </a:prstGeom>
          <a:noFill/>
          <a:ln>
            <a:noFill/>
          </a:ln>
        </p:spPr>
      </p:pic>
      <p:pic>
        <p:nvPicPr>
          <p:cNvPr id="301" name="Google Shape;301;p21"/>
          <p:cNvPicPr preferRelativeResize="0"/>
          <p:nvPr/>
        </p:nvPicPr>
        <p:blipFill>
          <a:blip r:embed="rId4">
            <a:alphaModFix/>
          </a:blip>
          <a:stretch>
            <a:fillRect/>
          </a:stretch>
        </p:blipFill>
        <p:spPr>
          <a:xfrm>
            <a:off x="2997312" y="784025"/>
            <a:ext cx="3298401" cy="1731675"/>
          </a:xfrm>
          <a:prstGeom prst="rect">
            <a:avLst/>
          </a:prstGeom>
          <a:noFill/>
          <a:ln>
            <a:noFill/>
          </a:ln>
        </p:spPr>
      </p:pic>
      <p:sp>
        <p:nvSpPr>
          <p:cNvPr id="302" name="Google Shape;302;p21"/>
          <p:cNvSpPr txBox="1"/>
          <p:nvPr/>
        </p:nvSpPr>
        <p:spPr>
          <a:xfrm>
            <a:off x="61225" y="1003225"/>
            <a:ext cx="28134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Clr>
                <a:schemeClr val="dk1"/>
              </a:buClr>
              <a:buSzPts val="1100"/>
              <a:buFont typeface="Arial"/>
              <a:buNone/>
            </a:pPr>
            <a:r>
              <a:rPr lang="it" sz="1100">
                <a:solidFill>
                  <a:schemeClr val="dk1"/>
                </a:solidFill>
                <a:latin typeface="Lora"/>
                <a:ea typeface="Lora"/>
                <a:cs typeface="Lora"/>
                <a:sym typeface="Lora"/>
              </a:rPr>
              <a:t>Nell’antica Roma, è colui che ricopre  una qualsiasi carica pubblica. </a:t>
            </a:r>
            <a:endParaRPr sz="1300"/>
          </a:p>
        </p:txBody>
      </p:sp>
      <p:pic>
        <p:nvPicPr>
          <p:cNvPr id="303" name="Google Shape;303;p21"/>
          <p:cNvPicPr preferRelativeResize="0"/>
          <p:nvPr/>
        </p:nvPicPr>
        <p:blipFill>
          <a:blip r:embed="rId5">
            <a:alphaModFix/>
          </a:blip>
          <a:stretch>
            <a:fillRect/>
          </a:stretch>
        </p:blipFill>
        <p:spPr>
          <a:xfrm>
            <a:off x="6754173" y="2932537"/>
            <a:ext cx="1896525" cy="1896550"/>
          </a:xfrm>
          <a:prstGeom prst="rect">
            <a:avLst/>
          </a:prstGeom>
          <a:noFill/>
          <a:ln>
            <a:noFill/>
          </a:ln>
        </p:spPr>
      </p:pic>
      <p:sp>
        <p:nvSpPr>
          <p:cNvPr id="304" name="Google Shape;304;p21"/>
          <p:cNvSpPr txBox="1"/>
          <p:nvPr/>
        </p:nvSpPr>
        <p:spPr>
          <a:xfrm>
            <a:off x="2302624" y="4743294"/>
            <a:ext cx="4687800" cy="39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t" sz="1200">
                <a:latin typeface="Lora"/>
                <a:ea typeface="Lora"/>
                <a:cs typeface="Lora"/>
                <a:sym typeface="Lora"/>
              </a:rPr>
              <a:t>Landi, Rago, Ricciardi</a:t>
            </a:r>
            <a:r>
              <a:rPr i="1" lang="it"/>
              <a:t> </a:t>
            </a:r>
            <a:endParaRPr i="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08" name="Shape 308"/>
        <p:cNvGrpSpPr/>
        <p:nvPr/>
      </p:nvGrpSpPr>
      <p:grpSpPr>
        <a:xfrm>
          <a:off x="0" y="0"/>
          <a:ext cx="0" cy="0"/>
          <a:chOff x="0" y="0"/>
          <a:chExt cx="0" cy="0"/>
        </a:xfrm>
      </p:grpSpPr>
      <p:sp>
        <p:nvSpPr>
          <p:cNvPr id="309" name="Google Shape;309;p22"/>
          <p:cNvSpPr txBox="1"/>
          <p:nvPr>
            <p:ph type="title"/>
          </p:nvPr>
        </p:nvSpPr>
        <p:spPr>
          <a:xfrm>
            <a:off x="311700" y="706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it" sz="3020">
                <a:latin typeface="Playfair Display"/>
                <a:ea typeface="Playfair Display"/>
                <a:cs typeface="Playfair Display"/>
                <a:sym typeface="Playfair Display"/>
              </a:rPr>
              <a:t> </a:t>
            </a:r>
            <a:r>
              <a:rPr b="1" i="1" lang="it" sz="1900" u="sng">
                <a:solidFill>
                  <a:srgbClr val="BF9000"/>
                </a:solidFill>
                <a:latin typeface="Lora"/>
                <a:ea typeface="Lora"/>
                <a:cs typeface="Lora"/>
                <a:sym typeface="Lora"/>
              </a:rPr>
              <a:t>POLITICA TRA IERI E OGGI</a:t>
            </a:r>
            <a:endParaRPr b="1" sz="3020">
              <a:latin typeface="Playfair Display"/>
              <a:ea typeface="Playfair Display"/>
              <a:cs typeface="Playfair Display"/>
              <a:sym typeface="Playfair Display"/>
            </a:endParaRPr>
          </a:p>
        </p:txBody>
      </p:sp>
      <p:sp>
        <p:nvSpPr>
          <p:cNvPr id="310" name="Google Shape;310;p22"/>
          <p:cNvSpPr txBox="1"/>
          <p:nvPr>
            <p:ph idx="1" type="body"/>
          </p:nvPr>
        </p:nvSpPr>
        <p:spPr>
          <a:xfrm>
            <a:off x="409000" y="983475"/>
            <a:ext cx="2481000" cy="40632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lang="it" sz="1200">
                <a:solidFill>
                  <a:schemeClr val="dk1"/>
                </a:solidFill>
                <a:latin typeface="Lora"/>
                <a:ea typeface="Lora"/>
                <a:cs typeface="Lora"/>
                <a:sym typeface="Lora"/>
              </a:rPr>
              <a:t>La Roma Repubblicana presenta al suo interno diverse componenti: quella monarchica (i due consoli), quella aristocratica (Senato) e quella democratica (comizi). Si muta successivamente in principato dove, nonostante l’apparenza, tutto il potere appartiene al princeps. L’Italia odierna è una Repubblica parlamentare dove il Parlamento legittima Governo e Presidente della Repubblica, capo delle forze armate e garante delle libertà costituzionali.</a:t>
            </a:r>
            <a:endParaRPr sz="1200">
              <a:solidFill>
                <a:schemeClr val="dk1"/>
              </a:solidFill>
              <a:latin typeface="Lora"/>
              <a:ea typeface="Lora"/>
              <a:cs typeface="Lora"/>
              <a:sym typeface="Lora"/>
            </a:endParaRPr>
          </a:p>
          <a:p>
            <a:pPr indent="0" lvl="0" marL="0" rtl="0" algn="ctr">
              <a:lnSpc>
                <a:spcPct val="115000"/>
              </a:lnSpc>
              <a:spcBef>
                <a:spcPts val="800"/>
              </a:spcBef>
              <a:spcAft>
                <a:spcPts val="1200"/>
              </a:spcAft>
              <a:buNone/>
            </a:pPr>
            <a:r>
              <a:t/>
            </a:r>
            <a:endParaRPr sz="1200">
              <a:solidFill>
                <a:schemeClr val="dk1"/>
              </a:solidFill>
              <a:latin typeface="Lora"/>
              <a:ea typeface="Lora"/>
              <a:cs typeface="Lora"/>
              <a:sym typeface="Lora"/>
            </a:endParaRPr>
          </a:p>
        </p:txBody>
      </p:sp>
      <p:sp>
        <p:nvSpPr>
          <p:cNvPr id="311" name="Google Shape;311;p22"/>
          <p:cNvSpPr txBox="1"/>
          <p:nvPr/>
        </p:nvSpPr>
        <p:spPr>
          <a:xfrm>
            <a:off x="6602650" y="983475"/>
            <a:ext cx="2154900" cy="3661200"/>
          </a:xfrm>
          <a:prstGeom prst="rect">
            <a:avLst/>
          </a:prstGeom>
          <a:noFill/>
          <a:ln>
            <a:noFill/>
          </a:ln>
        </p:spPr>
        <p:txBody>
          <a:bodyPr anchorCtr="0" anchor="t" bIns="91425" lIns="91425" spcFirstLastPara="1" rIns="91425" wrap="square" tIns="91425">
            <a:spAutoFit/>
          </a:bodyPr>
          <a:lstStyle/>
          <a:p>
            <a:pPr indent="0" lvl="0" marL="0" rtl="0" algn="ctr">
              <a:lnSpc>
                <a:spcPct val="107916"/>
              </a:lnSpc>
              <a:spcBef>
                <a:spcPts val="0"/>
              </a:spcBef>
              <a:spcAft>
                <a:spcPts val="0"/>
              </a:spcAft>
              <a:buClr>
                <a:schemeClr val="dk1"/>
              </a:buClr>
              <a:buSzPts val="1100"/>
              <a:buFont typeface="Arial"/>
              <a:buNone/>
            </a:pPr>
            <a:r>
              <a:rPr lang="it" sz="1200">
                <a:solidFill>
                  <a:schemeClr val="dk1"/>
                </a:solidFill>
                <a:latin typeface="Lora"/>
                <a:ea typeface="Lora"/>
                <a:cs typeface="Lora"/>
                <a:sym typeface="Lora"/>
              </a:rPr>
              <a:t>Mentre la separazione dei poteri nella Grecia Classica ha confini che oggi definiremmo labili, la moderna teoria, che trae origine da Montesquieu, indica il potere legislativo, che spetta al Parlamento, eletto dal popolo; quello esecutivo, che spetta al Governo e consiste nell’approvare le leggi e applicarle; quello giudiziario, che spetta alla Magistratura in diversi campi.</a:t>
            </a:r>
            <a:endParaRPr sz="1200">
              <a:solidFill>
                <a:schemeClr val="dk1"/>
              </a:solidFill>
              <a:latin typeface="Lora"/>
              <a:ea typeface="Lora"/>
              <a:cs typeface="Lora"/>
              <a:sym typeface="Lora"/>
            </a:endParaRPr>
          </a:p>
          <a:p>
            <a:pPr indent="0" lvl="0" marL="0" rtl="0" algn="ctr">
              <a:spcBef>
                <a:spcPts val="800"/>
              </a:spcBef>
              <a:spcAft>
                <a:spcPts val="0"/>
              </a:spcAft>
              <a:buNone/>
            </a:pPr>
            <a:r>
              <a:t/>
            </a:r>
            <a:endParaRPr sz="1200">
              <a:solidFill>
                <a:schemeClr val="dk1"/>
              </a:solidFill>
              <a:latin typeface="Lora"/>
              <a:ea typeface="Lora"/>
              <a:cs typeface="Lora"/>
              <a:sym typeface="Lora"/>
            </a:endParaRPr>
          </a:p>
        </p:txBody>
      </p:sp>
      <p:sp>
        <p:nvSpPr>
          <p:cNvPr id="312" name="Google Shape;312;p22"/>
          <p:cNvSpPr txBox="1"/>
          <p:nvPr/>
        </p:nvSpPr>
        <p:spPr>
          <a:xfrm>
            <a:off x="5706175" y="4766875"/>
            <a:ext cx="3228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i="1" lang="it" sz="1200">
                <a:solidFill>
                  <a:schemeClr val="dk1"/>
                </a:solidFill>
                <a:latin typeface="Lora"/>
                <a:ea typeface="Lora"/>
                <a:cs typeface="Lora"/>
                <a:sym typeface="Lora"/>
              </a:rPr>
              <a:t>Adinolfi, Dragone, Maiolino, Rossi, Villari </a:t>
            </a:r>
            <a:endParaRPr i="1" sz="1200">
              <a:solidFill>
                <a:schemeClr val="dk1"/>
              </a:solidFill>
              <a:latin typeface="Lora"/>
              <a:ea typeface="Lora"/>
              <a:cs typeface="Lora"/>
              <a:sym typeface="Lora"/>
            </a:endParaRPr>
          </a:p>
          <a:p>
            <a:pPr indent="0" lvl="0" marL="0" rtl="0" algn="l">
              <a:spcBef>
                <a:spcPts val="0"/>
              </a:spcBef>
              <a:spcAft>
                <a:spcPts val="0"/>
              </a:spcAft>
              <a:buNone/>
            </a:pPr>
            <a:r>
              <a:t/>
            </a:r>
            <a:endParaRPr sz="1100"/>
          </a:p>
        </p:txBody>
      </p:sp>
      <p:pic>
        <p:nvPicPr>
          <p:cNvPr id="313" name="Google Shape;313;p22"/>
          <p:cNvPicPr preferRelativeResize="0"/>
          <p:nvPr/>
        </p:nvPicPr>
        <p:blipFill rotWithShape="1">
          <a:blip r:embed="rId3">
            <a:alphaModFix/>
          </a:blip>
          <a:srcRect b="0" l="0" r="4342" t="0"/>
          <a:stretch/>
        </p:blipFill>
        <p:spPr>
          <a:xfrm>
            <a:off x="3141100" y="923575"/>
            <a:ext cx="3133950" cy="1749775"/>
          </a:xfrm>
          <a:prstGeom prst="rect">
            <a:avLst/>
          </a:prstGeom>
          <a:noFill/>
          <a:ln>
            <a:noFill/>
          </a:ln>
        </p:spPr>
      </p:pic>
      <p:pic>
        <p:nvPicPr>
          <p:cNvPr id="314" name="Google Shape;314;p22"/>
          <p:cNvPicPr preferRelativeResize="0"/>
          <p:nvPr/>
        </p:nvPicPr>
        <p:blipFill>
          <a:blip r:embed="rId4">
            <a:alphaModFix/>
          </a:blip>
          <a:stretch>
            <a:fillRect/>
          </a:stretch>
        </p:blipFill>
        <p:spPr>
          <a:xfrm>
            <a:off x="3141100" y="2788325"/>
            <a:ext cx="3133950" cy="1728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